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handoutMasterIdLst>
    <p:handoutMasterId r:id="rId37"/>
  </p:handoutMasterIdLst>
  <p:sldIdLst>
    <p:sldId id="256" r:id="rId2"/>
    <p:sldId id="351" r:id="rId3"/>
    <p:sldId id="353" r:id="rId4"/>
    <p:sldId id="354" r:id="rId5"/>
    <p:sldId id="355" r:id="rId6"/>
    <p:sldId id="379" r:id="rId7"/>
    <p:sldId id="356" r:id="rId8"/>
    <p:sldId id="368" r:id="rId9"/>
    <p:sldId id="369" r:id="rId10"/>
    <p:sldId id="370" r:id="rId11"/>
    <p:sldId id="371" r:id="rId12"/>
    <p:sldId id="381" r:id="rId13"/>
    <p:sldId id="382" r:id="rId14"/>
    <p:sldId id="383" r:id="rId15"/>
    <p:sldId id="372" r:id="rId16"/>
    <p:sldId id="373" r:id="rId17"/>
    <p:sldId id="374" r:id="rId18"/>
    <p:sldId id="375" r:id="rId19"/>
    <p:sldId id="376" r:id="rId20"/>
    <p:sldId id="377" r:id="rId21"/>
    <p:sldId id="378" r:id="rId22"/>
    <p:sldId id="380" r:id="rId23"/>
    <p:sldId id="357" r:id="rId24"/>
    <p:sldId id="364" r:id="rId25"/>
    <p:sldId id="358" r:id="rId26"/>
    <p:sldId id="359" r:id="rId27"/>
    <p:sldId id="360" r:id="rId28"/>
    <p:sldId id="366" r:id="rId29"/>
    <p:sldId id="361" r:id="rId30"/>
    <p:sldId id="367" r:id="rId31"/>
    <p:sldId id="362" r:id="rId32"/>
    <p:sldId id="363" r:id="rId33"/>
    <p:sldId id="352"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64" d="100"/>
          <a:sy n="64" d="100"/>
        </p:scale>
        <p:origin x="632" y="56"/>
      </p:cViewPr>
      <p:guideLst/>
    </p:cSldViewPr>
  </p:slideViewPr>
  <p:notesTextViewPr>
    <p:cViewPr>
      <p:scale>
        <a:sx n="1" d="1"/>
        <a:sy n="1" d="1"/>
      </p:scale>
      <p:origin x="0" y="0"/>
    </p:cViewPr>
  </p:notesTextViewPr>
  <p:notesViewPr>
    <p:cSldViewPr snapToGrid="0">
      <p:cViewPr varScale="1">
        <p:scale>
          <a:sx n="64" d="100"/>
          <a:sy n="64" d="100"/>
        </p:scale>
        <p:origin x="3115"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6B5EF1-9F07-4325-A16E-929E37E308F4}" type="datetimeFigureOut">
              <a:rPr lang="en-US" smtClean="0"/>
              <a:t>1/24/2022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0E8D28-4D8D-44D0-B131-3F06AC69E891}" type="slidenum">
              <a:rPr lang="en-US" smtClean="0"/>
              <a:t>‹#›</a:t>
            </a:fld>
            <a:endParaRPr lang="en-US"/>
          </a:p>
        </p:txBody>
      </p:sp>
    </p:spTree>
    <p:extLst>
      <p:ext uri="{BB962C8B-B14F-4D97-AF65-F5344CB8AC3E}">
        <p14:creationId xmlns:p14="http://schemas.microsoft.com/office/powerpoint/2010/main" val="3514446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97CB4-76B4-49A5-88EB-A38EEABD356E}"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9948C-50D1-441D-A918-3FFE763721CF}" type="slidenum">
              <a:rPr lang="en-US" smtClean="0"/>
              <a:t>‹#›</a:t>
            </a:fld>
            <a:endParaRPr lang="en-US"/>
          </a:p>
        </p:txBody>
      </p:sp>
    </p:spTree>
    <p:extLst>
      <p:ext uri="{BB962C8B-B14F-4D97-AF65-F5344CB8AC3E}">
        <p14:creationId xmlns:p14="http://schemas.microsoft.com/office/powerpoint/2010/main" val="2074862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D173FE-C909-421C-B8D9-FFD3E0085471}" type="datetime1">
              <a:rPr lang="en-US" smtClean="0"/>
              <a:t>1/24/2022</a:t>
            </a:fld>
            <a:endParaRPr lang="en-US"/>
          </a:p>
        </p:txBody>
      </p:sp>
      <p:sp>
        <p:nvSpPr>
          <p:cNvPr id="5" name="Footer Placeholder 4"/>
          <p:cNvSpPr>
            <a:spLocks noGrp="1"/>
          </p:cNvSpPr>
          <p:nvPr>
            <p:ph type="ftr" sz="quarter" idx="11"/>
          </p:nvPr>
        </p:nvSpPr>
        <p:spPr/>
        <p:txBody>
          <a:bodyPr/>
          <a:lstStyle/>
          <a:p>
            <a:r>
              <a:rPr lang="en-US"/>
              <a:t>Dr.Sikha, Amrita Vishwa VidhyaPeetham</a:t>
            </a:r>
          </a:p>
        </p:txBody>
      </p:sp>
      <p:sp>
        <p:nvSpPr>
          <p:cNvPr id="6" name="Slide Number Placeholder 5"/>
          <p:cNvSpPr>
            <a:spLocks noGrp="1"/>
          </p:cNvSpPr>
          <p:nvPr>
            <p:ph type="sldNum" sz="quarter" idx="12"/>
          </p:nvPr>
        </p:nvSpPr>
        <p:spPr/>
        <p:txBody>
          <a:bodyPr/>
          <a:lstStyle/>
          <a:p>
            <a:fld id="{450D8242-1D38-4A4F-BC9E-C9BD5EDCC0D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2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54A51-2F0D-478D-A007-AFC3CD8DE1EF}" type="datetime1">
              <a:rPr lang="en-US" smtClean="0"/>
              <a:t>1/24/2022</a:t>
            </a:fld>
            <a:endParaRPr lang="en-US"/>
          </a:p>
        </p:txBody>
      </p:sp>
      <p:sp>
        <p:nvSpPr>
          <p:cNvPr id="5" name="Footer Placeholder 4"/>
          <p:cNvSpPr>
            <a:spLocks noGrp="1"/>
          </p:cNvSpPr>
          <p:nvPr>
            <p:ph type="ftr" sz="quarter" idx="11"/>
          </p:nvPr>
        </p:nvSpPr>
        <p:spPr/>
        <p:txBody>
          <a:bodyPr/>
          <a:lstStyle/>
          <a:p>
            <a:r>
              <a:rPr lang="en-US"/>
              <a:t>Dr.Sikha, Amrita Vishwa VidhyaPeetham</a:t>
            </a:r>
          </a:p>
        </p:txBody>
      </p:sp>
      <p:sp>
        <p:nvSpPr>
          <p:cNvPr id="6" name="Slide Number Placeholder 5"/>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279420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66290-95F1-4C6C-AA7D-4FBF389F8C7B}" type="datetime1">
              <a:rPr lang="en-US" smtClean="0"/>
              <a:t>1/24/2022</a:t>
            </a:fld>
            <a:endParaRPr lang="en-US"/>
          </a:p>
        </p:txBody>
      </p:sp>
      <p:sp>
        <p:nvSpPr>
          <p:cNvPr id="5" name="Footer Placeholder 4"/>
          <p:cNvSpPr>
            <a:spLocks noGrp="1"/>
          </p:cNvSpPr>
          <p:nvPr>
            <p:ph type="ftr" sz="quarter" idx="11"/>
          </p:nvPr>
        </p:nvSpPr>
        <p:spPr/>
        <p:txBody>
          <a:bodyPr/>
          <a:lstStyle/>
          <a:p>
            <a:r>
              <a:rPr lang="en-US"/>
              <a:t>Dr.Sikha, Amrita Vishwa VidhyaPeetham</a:t>
            </a:r>
          </a:p>
        </p:txBody>
      </p:sp>
      <p:sp>
        <p:nvSpPr>
          <p:cNvPr id="6" name="Slide Number Placeholder 5"/>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63343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5FBB2D-D1E0-46A4-AB2A-666CBB2E0B91}" type="datetime1">
              <a:rPr lang="en-US" smtClean="0"/>
              <a:t>1/24/2022</a:t>
            </a:fld>
            <a:endParaRPr lang="en-US"/>
          </a:p>
        </p:txBody>
      </p:sp>
      <p:sp>
        <p:nvSpPr>
          <p:cNvPr id="5" name="Footer Placeholder 4"/>
          <p:cNvSpPr>
            <a:spLocks noGrp="1"/>
          </p:cNvSpPr>
          <p:nvPr>
            <p:ph type="ftr" sz="quarter" idx="11"/>
          </p:nvPr>
        </p:nvSpPr>
        <p:spPr/>
        <p:txBody>
          <a:bodyPr/>
          <a:lstStyle/>
          <a:p>
            <a:r>
              <a:rPr lang="en-US"/>
              <a:t>Dr.Sikha, Amrita Vishwa VidhyaPeetham</a:t>
            </a:r>
          </a:p>
        </p:txBody>
      </p:sp>
      <p:sp>
        <p:nvSpPr>
          <p:cNvPr id="6" name="Slide Number Placeholder 5"/>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37853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594039-F576-4713-8194-CCAB5E4FC11E}" type="datetime1">
              <a:rPr lang="en-US" smtClean="0"/>
              <a:t>1/24/2022</a:t>
            </a:fld>
            <a:endParaRPr lang="en-US"/>
          </a:p>
        </p:txBody>
      </p:sp>
      <p:sp>
        <p:nvSpPr>
          <p:cNvPr id="5" name="Footer Placeholder 4"/>
          <p:cNvSpPr>
            <a:spLocks noGrp="1"/>
          </p:cNvSpPr>
          <p:nvPr>
            <p:ph type="ftr" sz="quarter" idx="11"/>
          </p:nvPr>
        </p:nvSpPr>
        <p:spPr/>
        <p:txBody>
          <a:bodyPr/>
          <a:lstStyle/>
          <a:p>
            <a:r>
              <a:rPr lang="en-US"/>
              <a:t>Dr.Sikha, Amrita Vishwa VidhyaPeetham</a:t>
            </a:r>
          </a:p>
        </p:txBody>
      </p:sp>
      <p:sp>
        <p:nvSpPr>
          <p:cNvPr id="6" name="Slide Number Placeholder 5"/>
          <p:cNvSpPr>
            <a:spLocks noGrp="1"/>
          </p:cNvSpPr>
          <p:nvPr>
            <p:ph type="sldNum" sz="quarter" idx="12"/>
          </p:nvPr>
        </p:nvSpPr>
        <p:spPr/>
        <p:txBody>
          <a:bodyPr/>
          <a:lstStyle/>
          <a:p>
            <a:fld id="{450D8242-1D38-4A4F-BC9E-C9BD5EDCC0D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61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1FD12-A4CD-4356-BE9C-1E490921581A}" type="datetime1">
              <a:rPr lang="en-US" smtClean="0"/>
              <a:t>1/24/2022</a:t>
            </a:fld>
            <a:endParaRPr lang="en-US"/>
          </a:p>
        </p:txBody>
      </p:sp>
      <p:sp>
        <p:nvSpPr>
          <p:cNvPr id="6" name="Footer Placeholder 5"/>
          <p:cNvSpPr>
            <a:spLocks noGrp="1"/>
          </p:cNvSpPr>
          <p:nvPr>
            <p:ph type="ftr" sz="quarter" idx="11"/>
          </p:nvPr>
        </p:nvSpPr>
        <p:spPr/>
        <p:txBody>
          <a:bodyPr/>
          <a:lstStyle/>
          <a:p>
            <a:r>
              <a:rPr lang="en-US"/>
              <a:t>Dr.Sikha, Amrita Vishwa VidhyaPeetham</a:t>
            </a:r>
          </a:p>
        </p:txBody>
      </p:sp>
      <p:sp>
        <p:nvSpPr>
          <p:cNvPr id="7" name="Slide Number Placeholder 6"/>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26152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CCB34F-8121-4216-88DC-0A27EB62C62D}" type="datetime1">
              <a:rPr lang="en-US" smtClean="0"/>
              <a:t>1/24/2022</a:t>
            </a:fld>
            <a:endParaRPr lang="en-US"/>
          </a:p>
        </p:txBody>
      </p:sp>
      <p:sp>
        <p:nvSpPr>
          <p:cNvPr id="8" name="Footer Placeholder 7"/>
          <p:cNvSpPr>
            <a:spLocks noGrp="1"/>
          </p:cNvSpPr>
          <p:nvPr>
            <p:ph type="ftr" sz="quarter" idx="11"/>
          </p:nvPr>
        </p:nvSpPr>
        <p:spPr/>
        <p:txBody>
          <a:bodyPr/>
          <a:lstStyle/>
          <a:p>
            <a:r>
              <a:rPr lang="en-US"/>
              <a:t>Dr.Sikha, Amrita Vishwa VidhyaPeetham</a:t>
            </a:r>
          </a:p>
        </p:txBody>
      </p:sp>
      <p:sp>
        <p:nvSpPr>
          <p:cNvPr id="9" name="Slide Number Placeholder 8"/>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900632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012673-5CEA-4573-89B4-95B3CB2E11F5}" type="datetime1">
              <a:rPr lang="en-US" smtClean="0"/>
              <a:t>1/24/2022</a:t>
            </a:fld>
            <a:endParaRPr lang="en-US"/>
          </a:p>
        </p:txBody>
      </p:sp>
      <p:sp>
        <p:nvSpPr>
          <p:cNvPr id="4" name="Footer Placeholder 3"/>
          <p:cNvSpPr>
            <a:spLocks noGrp="1"/>
          </p:cNvSpPr>
          <p:nvPr>
            <p:ph type="ftr" sz="quarter" idx="11"/>
          </p:nvPr>
        </p:nvSpPr>
        <p:spPr/>
        <p:txBody>
          <a:bodyPr/>
          <a:lstStyle/>
          <a:p>
            <a:r>
              <a:rPr lang="en-US"/>
              <a:t>Dr.Sikha, Amrita Vishwa VidhyaPeetham</a:t>
            </a:r>
          </a:p>
        </p:txBody>
      </p:sp>
      <p:sp>
        <p:nvSpPr>
          <p:cNvPr id="5" name="Slide Number Placeholder 4"/>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114350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DA6A60-33AE-4DE8-AB15-D36171F704EF}" type="datetime1">
              <a:rPr lang="en-US" smtClean="0"/>
              <a:t>1/24/2022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Dr.Sikha, Amrita Vishwa VidhyaPeetham</a:t>
            </a:r>
          </a:p>
        </p:txBody>
      </p:sp>
      <p:sp>
        <p:nvSpPr>
          <p:cNvPr id="9" name="Slide Number Placeholder 8"/>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264725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C2C519-9A45-4996-9200-82E61F21CDB2}" type="datetime1">
              <a:rPr lang="en-US" smtClean="0"/>
              <a:t>1/24/2022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Dr.Sikha, Amrita Vishwa VidhyaPeetham</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50D8242-1D38-4A4F-BC9E-C9BD5EDCC0D4}" type="slidenum">
              <a:rPr lang="en-US" smtClean="0"/>
              <a:t>‹#›</a:t>
            </a:fld>
            <a:endParaRPr lang="en-US"/>
          </a:p>
        </p:txBody>
      </p:sp>
    </p:spTree>
    <p:extLst>
      <p:ext uri="{BB962C8B-B14F-4D97-AF65-F5344CB8AC3E}">
        <p14:creationId xmlns:p14="http://schemas.microsoft.com/office/powerpoint/2010/main" val="158571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E3F57F-7FD2-45E6-AA3B-818AB88C58B9}" type="datetime1">
              <a:rPr lang="en-US" smtClean="0"/>
              <a:t>1/24/2022</a:t>
            </a:fld>
            <a:endParaRPr lang="en-US"/>
          </a:p>
        </p:txBody>
      </p:sp>
      <p:sp>
        <p:nvSpPr>
          <p:cNvPr id="6" name="Footer Placeholder 5"/>
          <p:cNvSpPr>
            <a:spLocks noGrp="1"/>
          </p:cNvSpPr>
          <p:nvPr>
            <p:ph type="ftr" sz="quarter" idx="11"/>
          </p:nvPr>
        </p:nvSpPr>
        <p:spPr/>
        <p:txBody>
          <a:bodyPr/>
          <a:lstStyle/>
          <a:p>
            <a:r>
              <a:rPr lang="en-US"/>
              <a:t>Dr.Sikha, Amrita Vishwa VidhyaPeetham</a:t>
            </a:r>
          </a:p>
        </p:txBody>
      </p:sp>
      <p:sp>
        <p:nvSpPr>
          <p:cNvPr id="7" name="Slide Number Placeholder 6"/>
          <p:cNvSpPr>
            <a:spLocks noGrp="1"/>
          </p:cNvSpPr>
          <p:nvPr>
            <p:ph type="sldNum" sz="quarter" idx="12"/>
          </p:nvPr>
        </p:nvSpPr>
        <p:spPr/>
        <p:txBody>
          <a:bodyPr/>
          <a:lstStyle/>
          <a:p>
            <a:fld id="{450D8242-1D38-4A4F-BC9E-C9BD5EDCC0D4}" type="slidenum">
              <a:rPr lang="en-US" smtClean="0"/>
              <a:t>‹#›</a:t>
            </a:fld>
            <a:endParaRPr lang="en-US"/>
          </a:p>
        </p:txBody>
      </p:sp>
    </p:spTree>
    <p:extLst>
      <p:ext uri="{BB962C8B-B14F-4D97-AF65-F5344CB8AC3E}">
        <p14:creationId xmlns:p14="http://schemas.microsoft.com/office/powerpoint/2010/main" val="294371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D08446-9B23-42B2-B0F3-7F6E8C84FE87}" type="datetime1">
              <a:rPr lang="en-US" smtClean="0"/>
              <a:t>1/24/2022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Dr.Sikha, Amrita Vishwa VidhyaPeetham</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50D8242-1D38-4A4F-BC9E-C9BD5EDCC0D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061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analyticsvidhya.com/blog/2021/10/a-comprehensive-guide-on-deep-learning-optimizers/" TargetMode="External"/><Relationship Id="rId3" Type="http://schemas.openxmlformats.org/officeDocument/2006/relationships/hyperlink" Target="https://towardsdatascience.com/multilayer-perceptron-explained-with-a-real-life-example-and-python-code-sentiment-analysis-cb408ee93141" TargetMode="External"/><Relationship Id="rId7" Type="http://schemas.openxmlformats.org/officeDocument/2006/relationships/hyperlink" Target="https://towardsdatascience.com/optimizers-for-training-neural-network-59450d71caf6" TargetMode="External"/><Relationship Id="rId2" Type="http://schemas.openxmlformats.org/officeDocument/2006/relationships/hyperlink" Target="https://medium.com/nerd-for-tech/flux-prediction-using-single-layer-perceptron-and-multilayer-perceptron-cf82c1341c33" TargetMode="External"/><Relationship Id="rId1" Type="http://schemas.openxmlformats.org/officeDocument/2006/relationships/slideLayout" Target="../slideLayouts/slideLayout2.xml"/><Relationship Id="rId6" Type="http://schemas.openxmlformats.org/officeDocument/2006/relationships/hyperlink" Target="https://towardsdatascience.com/how-does-back-propagation-in-artificial-neural-networks-work-c7cad873ea7" TargetMode="External"/><Relationship Id="rId5" Type="http://schemas.openxmlformats.org/officeDocument/2006/relationships/hyperlink" Target="https://www.geeksforgeeks.org/activation-functions-neural-networks/" TargetMode="External"/><Relationship Id="rId4" Type="http://schemas.openxmlformats.org/officeDocument/2006/relationships/hyperlink" Target="https://towardsdatascience.com/activation-functions-neural-networks-1cbd9f8d91d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1575" y="-833751"/>
            <a:ext cx="10732770" cy="3566160"/>
          </a:xfrm>
        </p:spPr>
        <p:txBody>
          <a:bodyPr>
            <a:normAutofit/>
          </a:bodyPr>
          <a:lstStyle/>
          <a:p>
            <a:pPr algn="ctr"/>
            <a:r>
              <a:rPr lang="en-US" sz="6000" b="1" dirty="0">
                <a:solidFill>
                  <a:schemeClr val="bg1"/>
                </a:solidFill>
              </a:rPr>
              <a:t>19CSE456- NEURAL NETWORKS &amp; DEEP LEARNING</a:t>
            </a:r>
          </a:p>
        </p:txBody>
      </p:sp>
      <p:sp>
        <p:nvSpPr>
          <p:cNvPr id="5" name="Footer Placeholder 4"/>
          <p:cNvSpPr>
            <a:spLocks noGrp="1"/>
          </p:cNvSpPr>
          <p:nvPr>
            <p:ph type="ftr" sz="quarter" idx="11"/>
          </p:nvPr>
        </p:nvSpPr>
        <p:spPr/>
        <p:txBody>
          <a:bodyPr/>
          <a:lstStyle/>
          <a:p>
            <a:r>
              <a:rPr lang="en-US"/>
              <a:t>Dr.Sikha, Amrita Vishwa VidhyaPeetham</a:t>
            </a:r>
          </a:p>
        </p:txBody>
      </p:sp>
      <p:sp>
        <p:nvSpPr>
          <p:cNvPr id="8" name="Title 1"/>
          <p:cNvSpPr txBox="1">
            <a:spLocks/>
          </p:cNvSpPr>
          <p:nvPr/>
        </p:nvSpPr>
        <p:spPr>
          <a:xfrm>
            <a:off x="1171575" y="393242"/>
            <a:ext cx="10732770" cy="356616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endParaRPr lang="en-US" sz="3600" b="1" dirty="0">
              <a:solidFill>
                <a:srgbClr val="FFC000"/>
              </a:solidFill>
            </a:endParaRPr>
          </a:p>
        </p:txBody>
      </p:sp>
      <p:sp>
        <p:nvSpPr>
          <p:cNvPr id="9" name="Subtitle 8">
            <a:extLst>
              <a:ext uri="{FF2B5EF4-FFF2-40B4-BE49-F238E27FC236}">
                <a16:creationId xmlns:a16="http://schemas.microsoft.com/office/drawing/2014/main" id="{7F4DEAAA-50F8-445C-9800-04F12E68AC9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9964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pic>
        <p:nvPicPr>
          <p:cNvPr id="5" name="Picture 4">
            <a:extLst>
              <a:ext uri="{FF2B5EF4-FFF2-40B4-BE49-F238E27FC236}">
                <a16:creationId xmlns:a16="http://schemas.microsoft.com/office/drawing/2014/main" id="{244A54D6-1CCF-463A-A997-7B0831D138A3}"/>
              </a:ext>
            </a:extLst>
          </p:cNvPr>
          <p:cNvPicPr>
            <a:picLocks noChangeAspect="1"/>
          </p:cNvPicPr>
          <p:nvPr/>
        </p:nvPicPr>
        <p:blipFill>
          <a:blip r:embed="rId2"/>
          <a:stretch>
            <a:fillRect/>
          </a:stretch>
        </p:blipFill>
        <p:spPr>
          <a:xfrm>
            <a:off x="1620078" y="1898297"/>
            <a:ext cx="9233452" cy="1808999"/>
          </a:xfrm>
          <a:prstGeom prst="rect">
            <a:avLst/>
          </a:prstGeom>
        </p:spPr>
      </p:pic>
      <p:pic>
        <p:nvPicPr>
          <p:cNvPr id="8" name="Picture 7">
            <a:extLst>
              <a:ext uri="{FF2B5EF4-FFF2-40B4-BE49-F238E27FC236}">
                <a16:creationId xmlns:a16="http://schemas.microsoft.com/office/drawing/2014/main" id="{7C808ABB-8C9C-468D-99F9-87E7B39355E1}"/>
              </a:ext>
            </a:extLst>
          </p:cNvPr>
          <p:cNvPicPr>
            <a:picLocks noChangeAspect="1"/>
          </p:cNvPicPr>
          <p:nvPr/>
        </p:nvPicPr>
        <p:blipFill rotWithShape="1">
          <a:blip r:embed="rId3"/>
          <a:srcRect t="10261" r="1269" b="3224"/>
          <a:stretch/>
        </p:blipFill>
        <p:spPr>
          <a:xfrm>
            <a:off x="1540565" y="4259509"/>
            <a:ext cx="9312965" cy="2002143"/>
          </a:xfrm>
          <a:prstGeom prst="rect">
            <a:avLst/>
          </a:prstGeom>
        </p:spPr>
      </p:pic>
      <p:sp>
        <p:nvSpPr>
          <p:cNvPr id="10" name="TextBox 9">
            <a:extLst>
              <a:ext uri="{FF2B5EF4-FFF2-40B4-BE49-F238E27FC236}">
                <a16:creationId xmlns:a16="http://schemas.microsoft.com/office/drawing/2014/main" id="{475584F5-F22C-4CAC-84FB-3469DEFB0498}"/>
              </a:ext>
            </a:extLst>
          </p:cNvPr>
          <p:cNvSpPr txBox="1"/>
          <p:nvPr/>
        </p:nvSpPr>
        <p:spPr>
          <a:xfrm>
            <a:off x="337930" y="1958009"/>
            <a:ext cx="924340" cy="523220"/>
          </a:xfrm>
          <a:prstGeom prst="rect">
            <a:avLst/>
          </a:prstGeom>
          <a:noFill/>
        </p:spPr>
        <p:txBody>
          <a:bodyPr wrap="square" rtlCol="0">
            <a:spAutoFit/>
          </a:bodyPr>
          <a:lstStyle/>
          <a:p>
            <a:r>
              <a:rPr lang="en-US" sz="2800" b="1" dirty="0">
                <a:solidFill>
                  <a:srgbClr val="FFC000"/>
                </a:solidFill>
              </a:rPr>
              <a:t>W3</a:t>
            </a:r>
            <a:endParaRPr lang="en-IN" sz="2800" b="1" dirty="0">
              <a:solidFill>
                <a:srgbClr val="FFC000"/>
              </a:solidFill>
            </a:endParaRPr>
          </a:p>
        </p:txBody>
      </p:sp>
      <p:sp>
        <p:nvSpPr>
          <p:cNvPr id="11" name="TextBox 10">
            <a:extLst>
              <a:ext uri="{FF2B5EF4-FFF2-40B4-BE49-F238E27FC236}">
                <a16:creationId xmlns:a16="http://schemas.microsoft.com/office/drawing/2014/main" id="{997B8CBE-78F5-43EF-8150-0342F6A708A3}"/>
              </a:ext>
            </a:extLst>
          </p:cNvPr>
          <p:cNvSpPr txBox="1"/>
          <p:nvPr/>
        </p:nvSpPr>
        <p:spPr>
          <a:xfrm>
            <a:off x="337930" y="3611218"/>
            <a:ext cx="924340" cy="523220"/>
          </a:xfrm>
          <a:prstGeom prst="rect">
            <a:avLst/>
          </a:prstGeom>
          <a:noFill/>
        </p:spPr>
        <p:txBody>
          <a:bodyPr wrap="square" rtlCol="0">
            <a:spAutoFit/>
          </a:bodyPr>
          <a:lstStyle/>
          <a:p>
            <a:r>
              <a:rPr lang="en-US" sz="2800" b="1" dirty="0">
                <a:solidFill>
                  <a:srgbClr val="FFC000"/>
                </a:solidFill>
              </a:rPr>
              <a:t>W4</a:t>
            </a:r>
            <a:endParaRPr lang="en-IN" sz="2800" b="1" dirty="0">
              <a:solidFill>
                <a:srgbClr val="FFC000"/>
              </a:solidFill>
            </a:endParaRPr>
          </a:p>
        </p:txBody>
      </p:sp>
    </p:spTree>
    <p:extLst>
      <p:ext uri="{BB962C8B-B14F-4D97-AF65-F5344CB8AC3E}">
        <p14:creationId xmlns:p14="http://schemas.microsoft.com/office/powerpoint/2010/main" val="325041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318862"/>
            <a:ext cx="10058400" cy="1450757"/>
          </a:xfrm>
        </p:spPr>
        <p:txBody>
          <a:bodyPr/>
          <a:lstStyle/>
          <a:p>
            <a:r>
              <a:rPr lang="en-US" b="1" dirty="0">
                <a:solidFill>
                  <a:schemeClr val="bg1"/>
                </a:solidFill>
              </a:rPr>
              <a:t>Back Propagation</a:t>
            </a:r>
            <a:endParaRPr lang="en-US" b="1" dirty="0">
              <a:solidFill>
                <a:srgbClr val="FF0000"/>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10" name="TextBox 9">
            <a:extLst>
              <a:ext uri="{FF2B5EF4-FFF2-40B4-BE49-F238E27FC236}">
                <a16:creationId xmlns:a16="http://schemas.microsoft.com/office/drawing/2014/main" id="{475584F5-F22C-4CAC-84FB-3469DEFB0498}"/>
              </a:ext>
            </a:extLst>
          </p:cNvPr>
          <p:cNvSpPr txBox="1"/>
          <p:nvPr/>
        </p:nvSpPr>
        <p:spPr>
          <a:xfrm>
            <a:off x="144707" y="1660741"/>
            <a:ext cx="9243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Calibri" panose="020F0502020204030204"/>
                <a:ea typeface="+mn-ea"/>
                <a:cs typeface="+mn-cs"/>
              </a:rPr>
              <a:t>W2</a:t>
            </a:r>
            <a:endParaRPr kumimoji="0" lang="en-IN" sz="28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B2D68E5-E01A-40E9-ADE7-CDBD56D385C7}"/>
              </a:ext>
            </a:extLst>
          </p:cNvPr>
          <p:cNvPicPr>
            <a:picLocks noChangeAspect="1"/>
          </p:cNvPicPr>
          <p:nvPr/>
        </p:nvPicPr>
        <p:blipFill>
          <a:blip r:embed="rId2"/>
          <a:stretch>
            <a:fillRect/>
          </a:stretch>
        </p:blipFill>
        <p:spPr>
          <a:xfrm>
            <a:off x="766406" y="1922350"/>
            <a:ext cx="7742583" cy="2087217"/>
          </a:xfrm>
          <a:prstGeom prst="rect">
            <a:avLst/>
          </a:prstGeom>
        </p:spPr>
      </p:pic>
      <p:sp>
        <p:nvSpPr>
          <p:cNvPr id="12" name="TextBox 11">
            <a:extLst>
              <a:ext uri="{FF2B5EF4-FFF2-40B4-BE49-F238E27FC236}">
                <a16:creationId xmlns:a16="http://schemas.microsoft.com/office/drawing/2014/main" id="{ADEF9AC8-E50B-4AA3-B3C4-D98A51BF7FA3}"/>
              </a:ext>
            </a:extLst>
          </p:cNvPr>
          <p:cNvSpPr txBox="1"/>
          <p:nvPr/>
        </p:nvSpPr>
        <p:spPr>
          <a:xfrm>
            <a:off x="606877" y="4162299"/>
            <a:ext cx="10518323"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rPr>
              <a:t>We first initialized some random value to ‘W’ and propagated forward.</a:t>
            </a:r>
          </a:p>
          <a:p>
            <a:pPr marL="285750" indent="-285750" algn="l">
              <a:buFont typeface="Arial" panose="020B0604020202020204" pitchFamily="34" charset="0"/>
              <a:buChar char="•"/>
            </a:pPr>
            <a:r>
              <a:rPr lang="en-US" b="0" i="0" dirty="0">
                <a:solidFill>
                  <a:schemeClr val="bg1"/>
                </a:solidFill>
                <a:effectLst/>
              </a:rPr>
              <a:t>Then, we noticed that there is some error. To reduce that error, we propagated backwards and increased the value of ‘W’.</a:t>
            </a:r>
          </a:p>
          <a:p>
            <a:pPr marL="285750" indent="-285750" algn="l">
              <a:buFont typeface="Arial" panose="020B0604020202020204" pitchFamily="34" charset="0"/>
              <a:buChar char="•"/>
            </a:pPr>
            <a:r>
              <a:rPr lang="en-US" b="0" i="0" dirty="0">
                <a:solidFill>
                  <a:schemeClr val="bg1"/>
                </a:solidFill>
                <a:effectLst/>
              </a:rPr>
              <a:t>After that, also we noticed that the error has increased. We came to know that, we can’t increase the ‘W’ value. </a:t>
            </a:r>
          </a:p>
          <a:p>
            <a:pPr marL="285750" indent="-285750" algn="l">
              <a:buFont typeface="Arial" panose="020B0604020202020204" pitchFamily="34" charset="0"/>
              <a:buChar char="•"/>
            </a:pPr>
            <a:r>
              <a:rPr lang="en-US" b="0" i="0" dirty="0">
                <a:solidFill>
                  <a:schemeClr val="bg1"/>
                </a:solidFill>
                <a:effectLst/>
              </a:rPr>
              <a:t>So, we again propagated backwards and we decreased ‘W’ value.</a:t>
            </a:r>
          </a:p>
          <a:p>
            <a:pPr marL="285750" indent="-285750" algn="l">
              <a:buFont typeface="Arial" panose="020B0604020202020204" pitchFamily="34" charset="0"/>
              <a:buChar char="•"/>
            </a:pPr>
            <a:r>
              <a:rPr lang="en-US" b="0" i="0" dirty="0">
                <a:solidFill>
                  <a:schemeClr val="bg1"/>
                </a:solidFill>
                <a:effectLst/>
              </a:rPr>
              <a:t>Now, we noticed that the error has reduced.</a:t>
            </a:r>
          </a:p>
        </p:txBody>
      </p:sp>
      <p:pic>
        <p:nvPicPr>
          <p:cNvPr id="2050" name="Picture 2" descr="Optimizer - Backpropagation - Edureka">
            <a:extLst>
              <a:ext uri="{FF2B5EF4-FFF2-40B4-BE49-F238E27FC236}">
                <a16:creationId xmlns:a16="http://schemas.microsoft.com/office/drawing/2014/main" id="{7D22897A-1209-4FA3-86C1-46628B28A6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8989" y="1672547"/>
            <a:ext cx="3306584" cy="258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6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9AB71-0587-4922-A6CC-288D5E0D3A09}"/>
              </a:ext>
            </a:extLst>
          </p:cNvPr>
          <p:cNvSpPr>
            <a:spLocks noGrp="1"/>
          </p:cNvSpPr>
          <p:nvPr>
            <p:ph type="title"/>
          </p:nvPr>
        </p:nvSpPr>
        <p:spPr/>
        <p:txBody>
          <a:bodyPr/>
          <a:lstStyle/>
          <a:p>
            <a:r>
              <a:rPr lang="en-US" dirty="0"/>
              <a:t>Poll</a:t>
            </a:r>
            <a:endParaRPr lang="en-IN" dirty="0"/>
          </a:p>
        </p:txBody>
      </p:sp>
      <p:pic>
        <p:nvPicPr>
          <p:cNvPr id="5122" name="Picture 2">
            <a:extLst>
              <a:ext uri="{FF2B5EF4-FFF2-40B4-BE49-F238E27FC236}">
                <a16:creationId xmlns:a16="http://schemas.microsoft.com/office/drawing/2014/main" id="{8003EC4E-D6E8-4D91-BFFF-9C764ED1E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3" y="2421461"/>
            <a:ext cx="5188226" cy="33564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B73E26-527B-487A-8D6A-F34AF4E12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365" y="2322999"/>
            <a:ext cx="4382121" cy="35534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9A7235-8C90-4D92-BE89-3D7AD185BA4C}"/>
              </a:ext>
            </a:extLst>
          </p:cNvPr>
          <p:cNvSpPr txBox="1"/>
          <p:nvPr/>
        </p:nvSpPr>
        <p:spPr>
          <a:xfrm>
            <a:off x="991428" y="1775130"/>
            <a:ext cx="10058400" cy="369332"/>
          </a:xfrm>
          <a:prstGeom prst="rect">
            <a:avLst/>
          </a:prstGeom>
          <a:noFill/>
        </p:spPr>
        <p:txBody>
          <a:bodyPr wrap="square">
            <a:spAutoFit/>
          </a:bodyPr>
          <a:lstStyle/>
          <a:p>
            <a:r>
              <a:rPr lang="en-US" b="1" i="0" dirty="0">
                <a:solidFill>
                  <a:srgbClr val="A6A7DC"/>
                </a:solidFill>
                <a:effectLst/>
                <a:latin typeface="Segoe UI" panose="020B0502040204020203" pitchFamily="34" charset="0"/>
              </a:rPr>
              <a:t>Q1: Calculate the fraction of the error e1 in w11. Assume that the model is linear.</a:t>
            </a:r>
            <a:endParaRPr lang="en-IN" dirty="0"/>
          </a:p>
        </p:txBody>
      </p:sp>
      <p:sp>
        <p:nvSpPr>
          <p:cNvPr id="8" name="TextBox 7">
            <a:extLst>
              <a:ext uri="{FF2B5EF4-FFF2-40B4-BE49-F238E27FC236}">
                <a16:creationId xmlns:a16="http://schemas.microsoft.com/office/drawing/2014/main" id="{F5F556E0-26E6-41F0-A6CE-697385EB1FF2}"/>
              </a:ext>
            </a:extLst>
          </p:cNvPr>
          <p:cNvSpPr txBox="1"/>
          <p:nvPr/>
        </p:nvSpPr>
        <p:spPr>
          <a:xfrm>
            <a:off x="991428" y="6386731"/>
            <a:ext cx="11511998" cy="369332"/>
          </a:xfrm>
          <a:prstGeom prst="rect">
            <a:avLst/>
          </a:prstGeom>
          <a:noFill/>
        </p:spPr>
        <p:txBody>
          <a:bodyPr wrap="square">
            <a:spAutoFit/>
          </a:bodyPr>
          <a:lstStyle/>
          <a:p>
            <a:r>
              <a:rPr lang="en-IN" dirty="0"/>
              <a:t>https://medium.com/@jorgesleonel/backpropagation-cc81e9c772fd</a:t>
            </a:r>
          </a:p>
        </p:txBody>
      </p:sp>
    </p:spTree>
    <p:extLst>
      <p:ext uri="{BB962C8B-B14F-4D97-AF65-F5344CB8AC3E}">
        <p14:creationId xmlns:p14="http://schemas.microsoft.com/office/powerpoint/2010/main" val="341652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F88A63-A0E8-466E-86F7-5ACDAF904DF4}"/>
              </a:ext>
            </a:extLst>
          </p:cNvPr>
          <p:cNvSpPr txBox="1">
            <a:spLocks/>
          </p:cNvSpPr>
          <p:nvPr/>
        </p:nvSpPr>
        <p:spPr>
          <a:xfrm>
            <a:off x="1066800" y="198782"/>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solidFill>
                  <a:schemeClr val="bg1"/>
                </a:solidFill>
              </a:rPr>
              <a:t>Back Propagation – Non Linear N/W</a:t>
            </a:r>
            <a:endParaRPr lang="en-US" b="1" dirty="0">
              <a:solidFill>
                <a:srgbClr val="FF0000"/>
              </a:solidFill>
            </a:endParaRPr>
          </a:p>
        </p:txBody>
      </p:sp>
      <p:sp>
        <p:nvSpPr>
          <p:cNvPr id="9" name="Content Placeholder 1">
            <a:extLst>
              <a:ext uri="{FF2B5EF4-FFF2-40B4-BE49-F238E27FC236}">
                <a16:creationId xmlns:a16="http://schemas.microsoft.com/office/drawing/2014/main" id="{CFBC7E08-8E88-4B2F-90EF-66B98DF96DFC}"/>
              </a:ext>
            </a:extLst>
          </p:cNvPr>
          <p:cNvSpPr>
            <a:spLocks noGrp="1"/>
          </p:cNvSpPr>
          <p:nvPr>
            <p:ph idx="1"/>
          </p:nvPr>
        </p:nvSpPr>
        <p:spPr>
          <a:xfrm>
            <a:off x="457201" y="1901514"/>
            <a:ext cx="11121886" cy="4023360"/>
          </a:xfrm>
        </p:spPr>
        <p:txBody>
          <a:bodyPr>
            <a:normAutofit/>
          </a:bodyPr>
          <a:lstStyle/>
          <a:p>
            <a:pPr marL="515938" indent="-342900">
              <a:buFont typeface="Wingdings" panose="05000000000000000000" pitchFamily="2" charset="2"/>
              <a:buChar char="Ø"/>
            </a:pPr>
            <a:r>
              <a:rPr lang="en-US" dirty="0">
                <a:solidFill>
                  <a:schemeClr val="bg1"/>
                </a:solidFill>
              </a:rPr>
              <a:t> As we wish to descend, the derivation describes how the error E changes as the weight w changes:</a:t>
            </a: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r>
              <a:rPr lang="en-US" dirty="0">
                <a:solidFill>
                  <a:schemeClr val="bg1"/>
                </a:solidFill>
              </a:rPr>
              <a:t> Error function E over all the output nodes </a:t>
            </a:r>
            <a:r>
              <a:rPr lang="en-US" dirty="0" err="1">
                <a:solidFill>
                  <a:schemeClr val="bg1"/>
                </a:solidFill>
              </a:rPr>
              <a:t>oj</a:t>
            </a:r>
            <a:r>
              <a:rPr lang="en-US" dirty="0">
                <a:solidFill>
                  <a:schemeClr val="bg1"/>
                </a:solidFill>
              </a:rPr>
              <a:t> (j=1,…</a:t>
            </a:r>
            <a:r>
              <a:rPr lang="en-US" dirty="0" err="1">
                <a:solidFill>
                  <a:schemeClr val="bg1"/>
                </a:solidFill>
              </a:rPr>
              <a:t>nj</a:t>
            </a:r>
            <a:r>
              <a:rPr lang="en-US" dirty="0">
                <a:solidFill>
                  <a:schemeClr val="bg1"/>
                </a:solidFill>
              </a:rPr>
              <a:t>=1,…n) where n is the number of output nodes is</a:t>
            </a:r>
          </a:p>
          <a:p>
            <a:pPr marL="515938" indent="-342900">
              <a:buFont typeface="Wingdings" panose="05000000000000000000" pitchFamily="2" charset="2"/>
              <a:buChar char="Ø"/>
            </a:pP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pic>
        <p:nvPicPr>
          <p:cNvPr id="1026" name="Picture 2">
            <a:extLst>
              <a:ext uri="{FF2B5EF4-FFF2-40B4-BE49-F238E27FC236}">
                <a16:creationId xmlns:a16="http://schemas.microsoft.com/office/drawing/2014/main" id="{37A4973B-696A-4DBE-B6E9-B67AC1884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020" y="2498035"/>
            <a:ext cx="12001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7E02B4-2E12-4A44-89D3-D7CE635FF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643" y="4298261"/>
            <a:ext cx="29527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B410A69-0BB0-42CC-99D8-1C8B182A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456" y="4298261"/>
            <a:ext cx="403860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2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F88A63-A0E8-466E-86F7-5ACDAF904DF4}"/>
              </a:ext>
            </a:extLst>
          </p:cNvPr>
          <p:cNvSpPr txBox="1">
            <a:spLocks/>
          </p:cNvSpPr>
          <p:nvPr/>
        </p:nvSpPr>
        <p:spPr>
          <a:xfrm>
            <a:off x="1066800" y="198782"/>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800" b="1" i="0" u="none" strike="noStrike" kern="1200" cap="none" spc="-50" normalizeH="0" baseline="0" noProof="0" dirty="0">
                <a:ln>
                  <a:noFill/>
                </a:ln>
                <a:solidFill>
                  <a:prstClr val="white"/>
                </a:solidFill>
                <a:effectLst/>
                <a:uLnTx/>
                <a:uFillTx/>
                <a:latin typeface="Calibri Light" panose="020F0302020204030204"/>
                <a:ea typeface="+mj-ea"/>
                <a:cs typeface="+mj-cs"/>
              </a:rPr>
              <a:t>Back Propagation – Non Linear N/W</a:t>
            </a:r>
            <a:endParaRPr kumimoji="0" lang="en-US" sz="4800" b="1" i="0" u="none" strike="noStrike" kern="1200" cap="none" spc="-50" normalizeH="0" baseline="0" noProof="0" dirty="0">
              <a:ln>
                <a:noFill/>
              </a:ln>
              <a:solidFill>
                <a:srgbClr val="FF0000"/>
              </a:solidFill>
              <a:effectLst/>
              <a:uLnTx/>
              <a:uFillTx/>
              <a:latin typeface="Calibri Light" panose="020F0302020204030204"/>
              <a:ea typeface="+mj-ea"/>
              <a:cs typeface="+mj-cs"/>
            </a:endParaRPr>
          </a:p>
        </p:txBody>
      </p:sp>
      <p:sp>
        <p:nvSpPr>
          <p:cNvPr id="9" name="Content Placeholder 1">
            <a:extLst>
              <a:ext uri="{FF2B5EF4-FFF2-40B4-BE49-F238E27FC236}">
                <a16:creationId xmlns:a16="http://schemas.microsoft.com/office/drawing/2014/main" id="{CFBC7E08-8E88-4B2F-90EF-66B98DF96DFC}"/>
              </a:ext>
            </a:extLst>
          </p:cNvPr>
          <p:cNvSpPr>
            <a:spLocks noGrp="1"/>
          </p:cNvSpPr>
          <p:nvPr>
            <p:ph idx="1"/>
          </p:nvPr>
        </p:nvSpPr>
        <p:spPr>
          <a:xfrm>
            <a:off x="457201" y="1901514"/>
            <a:ext cx="11121886" cy="4023360"/>
          </a:xfrm>
        </p:spPr>
        <p:txBody>
          <a:bodyPr>
            <a:normAutofit/>
          </a:bodyPr>
          <a:lstStyle/>
          <a:p>
            <a:pPr marL="515938" indent="-342900">
              <a:buFont typeface="Wingdings" panose="05000000000000000000" pitchFamily="2" charset="2"/>
              <a:buChar char="Ø"/>
            </a:pPr>
            <a:r>
              <a:rPr lang="en-US" dirty="0">
                <a:solidFill>
                  <a:schemeClr val="bg1"/>
                </a:solidFill>
              </a:rPr>
              <a:t>This is the error for a node j for example:</a:t>
            </a: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endParaRPr lang="en-US" dirty="0">
              <a:solidFill>
                <a:schemeClr val="bg1"/>
              </a:solidFill>
            </a:endParaRPr>
          </a:p>
          <a:p>
            <a:pPr marL="515938" indent="-342900">
              <a:buFont typeface="Wingdings" panose="05000000000000000000" pitchFamily="2" charset="2"/>
              <a:buChar char="Ø"/>
            </a:pPr>
            <a:r>
              <a:rPr lang="en-US" dirty="0">
                <a:solidFill>
                  <a:schemeClr val="bg1"/>
                </a:solidFill>
              </a:rPr>
              <a:t> Applying the chain rule for the differentiation that we learn in Calculus, over the previous term to simplify things:</a:t>
            </a:r>
          </a:p>
          <a:p>
            <a:pPr marL="515938" indent="-342900">
              <a:buFont typeface="Wingdings" panose="05000000000000000000" pitchFamily="2" charset="2"/>
              <a:buChar char="Ø"/>
            </a:pP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pic>
        <p:nvPicPr>
          <p:cNvPr id="2050" name="Picture 2">
            <a:extLst>
              <a:ext uri="{FF2B5EF4-FFF2-40B4-BE49-F238E27FC236}">
                <a16:creationId xmlns:a16="http://schemas.microsoft.com/office/drawing/2014/main" id="{8978C032-F9C2-416F-873C-89D8F771B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744" y="2429199"/>
            <a:ext cx="3352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1923A0C-E40C-4CF4-8ACE-139DD2233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53" y="4577383"/>
            <a:ext cx="28575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0D87FB-1B6A-4594-A19A-68017C765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359" y="4767883"/>
            <a:ext cx="2781300" cy="971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BE3A93-23D5-4BEB-B6FD-40EEE9B9F993}"/>
              </a:ext>
            </a:extLst>
          </p:cNvPr>
          <p:cNvSpPr txBox="1"/>
          <p:nvPr/>
        </p:nvSpPr>
        <p:spPr>
          <a:xfrm>
            <a:off x="5637143" y="4272564"/>
            <a:ext cx="6097656" cy="369332"/>
          </a:xfrm>
          <a:prstGeom prst="rect">
            <a:avLst/>
          </a:prstGeom>
          <a:noFill/>
        </p:spPr>
        <p:txBody>
          <a:bodyPr wrap="square">
            <a:spAutoFit/>
          </a:bodyPr>
          <a:lstStyle/>
          <a:p>
            <a:r>
              <a:rPr lang="en-IN" b="0" i="0" dirty="0">
                <a:solidFill>
                  <a:schemeClr val="bg1"/>
                </a:solidFill>
                <a:effectLst/>
                <a:latin typeface="charter"/>
              </a:rPr>
              <a:t>Sigmoid activation function</a:t>
            </a:r>
            <a:endParaRPr lang="en-IN" dirty="0">
              <a:solidFill>
                <a:schemeClr val="bg1"/>
              </a:solidFill>
            </a:endParaRPr>
          </a:p>
        </p:txBody>
      </p:sp>
      <p:pic>
        <p:nvPicPr>
          <p:cNvPr id="2056" name="Picture 8">
            <a:extLst>
              <a:ext uri="{FF2B5EF4-FFF2-40B4-BE49-F238E27FC236}">
                <a16:creationId xmlns:a16="http://schemas.microsoft.com/office/drawing/2014/main" id="{CEA4F241-12FD-43DE-8025-E45FA6F8C7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239" y="4827911"/>
            <a:ext cx="3657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51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lstStyle/>
          <a:p>
            <a:r>
              <a:rPr lang="en-US" b="1" dirty="0">
                <a:solidFill>
                  <a:schemeClr val="bg1"/>
                </a:solidFill>
              </a:rPr>
              <a:t>Back Propagation - Example</a:t>
            </a:r>
            <a:endParaRPr lang="en-US" b="1" dirty="0">
              <a:solidFill>
                <a:srgbClr val="FF0000"/>
              </a:solidFill>
            </a:endParaRPr>
          </a:p>
        </p:txBody>
      </p:sp>
      <p:sp>
        <p:nvSpPr>
          <p:cNvPr id="11" name="TextBox 10">
            <a:extLst>
              <a:ext uri="{FF2B5EF4-FFF2-40B4-BE49-F238E27FC236}">
                <a16:creationId xmlns:a16="http://schemas.microsoft.com/office/drawing/2014/main" id="{0CCD00A3-F3F6-42DF-A102-893F3AA55D1E}"/>
              </a:ext>
            </a:extLst>
          </p:cNvPr>
          <p:cNvSpPr txBox="1"/>
          <p:nvPr/>
        </p:nvSpPr>
        <p:spPr>
          <a:xfrm>
            <a:off x="7710280" y="1731714"/>
            <a:ext cx="6097656" cy="1569660"/>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chemeClr val="bg1"/>
                </a:solidFill>
                <a:effectLst/>
              </a:rPr>
              <a:t>two inputs</a:t>
            </a:r>
          </a:p>
          <a:p>
            <a:pPr marL="342900" indent="-342900" algn="just">
              <a:buFont typeface="Arial" panose="020B0604020202020204" pitchFamily="34" charset="0"/>
              <a:buChar char="•"/>
            </a:pPr>
            <a:r>
              <a:rPr lang="en-US" sz="2400" b="0" i="0" dirty="0">
                <a:solidFill>
                  <a:schemeClr val="bg1"/>
                </a:solidFill>
                <a:effectLst/>
              </a:rPr>
              <a:t>two hidden neurons</a:t>
            </a:r>
          </a:p>
          <a:p>
            <a:pPr marL="342900" indent="-342900" algn="just">
              <a:buFont typeface="Arial" panose="020B0604020202020204" pitchFamily="34" charset="0"/>
              <a:buChar char="•"/>
            </a:pPr>
            <a:r>
              <a:rPr lang="en-US" sz="2400" b="0" i="0" dirty="0">
                <a:solidFill>
                  <a:schemeClr val="bg1"/>
                </a:solidFill>
                <a:effectLst/>
              </a:rPr>
              <a:t>two output neurons</a:t>
            </a:r>
          </a:p>
          <a:p>
            <a:pPr marL="342900" indent="-342900" algn="just">
              <a:buFont typeface="Arial" panose="020B0604020202020204" pitchFamily="34" charset="0"/>
              <a:buChar char="•"/>
            </a:pPr>
            <a:r>
              <a:rPr lang="en-US" sz="2400" b="0" i="0" dirty="0">
                <a:solidFill>
                  <a:schemeClr val="bg1"/>
                </a:solidFill>
                <a:effectLst/>
              </a:rPr>
              <a:t>two biases</a:t>
            </a:r>
          </a:p>
        </p:txBody>
      </p:sp>
      <p:sp>
        <p:nvSpPr>
          <p:cNvPr id="13" name="TextBox 12">
            <a:extLst>
              <a:ext uri="{FF2B5EF4-FFF2-40B4-BE49-F238E27FC236}">
                <a16:creationId xmlns:a16="http://schemas.microsoft.com/office/drawing/2014/main" id="{DF90CA3D-3000-4BE2-9168-6B7F4C559DD7}"/>
              </a:ext>
            </a:extLst>
          </p:cNvPr>
          <p:cNvSpPr txBox="1"/>
          <p:nvPr/>
        </p:nvSpPr>
        <p:spPr>
          <a:xfrm>
            <a:off x="7231958" y="4005425"/>
            <a:ext cx="486769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en-US" sz="2000" b="0" i="0" dirty="0">
                <a:solidFill>
                  <a:srgbClr val="4A4A4A"/>
                </a:solidFill>
                <a:effectLst/>
              </a:rPr>
              <a:t>Step – 1: Forward Propagation</a:t>
            </a:r>
          </a:p>
          <a:p>
            <a:pPr marL="285750" indent="-285750" algn="just">
              <a:buFont typeface="Arial" panose="020B0604020202020204" pitchFamily="34" charset="0"/>
              <a:buChar char="•"/>
            </a:pPr>
            <a:r>
              <a:rPr lang="en-US" sz="2000" b="0" i="0" dirty="0">
                <a:solidFill>
                  <a:srgbClr val="4A4A4A"/>
                </a:solidFill>
                <a:effectLst/>
              </a:rPr>
              <a:t>Step – 2: Backward Propagation </a:t>
            </a:r>
          </a:p>
          <a:p>
            <a:pPr marL="285750" indent="-285750" algn="just">
              <a:buFont typeface="Arial" panose="020B0604020202020204" pitchFamily="34" charset="0"/>
              <a:buChar char="•"/>
            </a:pPr>
            <a:r>
              <a:rPr lang="en-US" sz="2000" b="0" i="0" dirty="0">
                <a:solidFill>
                  <a:srgbClr val="4A4A4A"/>
                </a:solidFill>
                <a:effectLst/>
              </a:rPr>
              <a:t>Step – 3: Putting all the values together and calculating the updated weight value</a:t>
            </a:r>
          </a:p>
        </p:txBody>
      </p:sp>
      <p:sp>
        <p:nvSpPr>
          <p:cNvPr id="14" name="TextBox 13">
            <a:extLst>
              <a:ext uri="{FF2B5EF4-FFF2-40B4-BE49-F238E27FC236}">
                <a16:creationId xmlns:a16="http://schemas.microsoft.com/office/drawing/2014/main" id="{485FA466-C326-45A9-976D-D93B1EA22239}"/>
              </a:ext>
            </a:extLst>
          </p:cNvPr>
          <p:cNvSpPr txBox="1"/>
          <p:nvPr/>
        </p:nvSpPr>
        <p:spPr>
          <a:xfrm>
            <a:off x="3183006" y="6361313"/>
            <a:ext cx="6922604" cy="369332"/>
          </a:xfrm>
          <a:prstGeom prst="rect">
            <a:avLst/>
          </a:prstGeom>
          <a:noFill/>
        </p:spPr>
        <p:txBody>
          <a:bodyPr wrap="square">
            <a:spAutoFit/>
          </a:bodyPr>
          <a:lstStyle/>
          <a:p>
            <a:r>
              <a:rPr lang="en-IN" dirty="0"/>
              <a:t>https://www.edureka.co/blog/backpropagation/</a:t>
            </a:r>
          </a:p>
        </p:txBody>
      </p:sp>
      <p:pic>
        <p:nvPicPr>
          <p:cNvPr id="8" name="Picture 7">
            <a:extLst>
              <a:ext uri="{FF2B5EF4-FFF2-40B4-BE49-F238E27FC236}">
                <a16:creationId xmlns:a16="http://schemas.microsoft.com/office/drawing/2014/main" id="{FC46703B-A604-4FE8-B4DC-CFE05C1C0005}"/>
              </a:ext>
            </a:extLst>
          </p:cNvPr>
          <p:cNvPicPr>
            <a:picLocks noChangeAspect="1"/>
          </p:cNvPicPr>
          <p:nvPr/>
        </p:nvPicPr>
        <p:blipFill>
          <a:blip r:embed="rId2"/>
          <a:stretch>
            <a:fillRect/>
          </a:stretch>
        </p:blipFill>
        <p:spPr>
          <a:xfrm>
            <a:off x="92352" y="1750589"/>
            <a:ext cx="7016610" cy="4509673"/>
          </a:xfrm>
          <a:prstGeom prst="rect">
            <a:avLst/>
          </a:prstGeom>
        </p:spPr>
      </p:pic>
    </p:spTree>
    <p:extLst>
      <p:ext uri="{BB962C8B-B14F-4D97-AF65-F5344CB8AC3E}">
        <p14:creationId xmlns:p14="http://schemas.microsoft.com/office/powerpoint/2010/main" val="31465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normAutofit/>
          </a:bodyPr>
          <a:lstStyle/>
          <a:p>
            <a:r>
              <a:rPr lang="en-US" sz="4000" b="1" dirty="0">
                <a:solidFill>
                  <a:schemeClr val="bg1"/>
                </a:solidFill>
              </a:rPr>
              <a:t>Back Propagation - Example</a:t>
            </a:r>
            <a:br>
              <a:rPr lang="en-US" sz="3600" b="1" dirty="0">
                <a:solidFill>
                  <a:schemeClr val="bg1"/>
                </a:solidFill>
              </a:rPr>
            </a:br>
            <a:r>
              <a:rPr lang="en-US" sz="2800" b="1" dirty="0">
                <a:solidFill>
                  <a:schemeClr val="bg1"/>
                </a:solidFill>
              </a:rPr>
              <a:t>Step 1: Forward Propagation</a:t>
            </a:r>
            <a:endParaRPr lang="en-US" sz="3600" b="1" dirty="0">
              <a:solidFill>
                <a:srgbClr val="FF0000"/>
              </a:solidFill>
            </a:endParaRPr>
          </a:p>
        </p:txBody>
      </p:sp>
      <p:pic>
        <p:nvPicPr>
          <p:cNvPr id="6146" name="Picture 2" descr="Forward Propagation - Backpropagation - Edureka">
            <a:extLst>
              <a:ext uri="{FF2B5EF4-FFF2-40B4-BE49-F238E27FC236}">
                <a16:creationId xmlns:a16="http://schemas.microsoft.com/office/drawing/2014/main" id="{40B80B63-EAFE-42B5-B8B0-4A452EC8F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148"/>
          <a:stretch/>
        </p:blipFill>
        <p:spPr bwMode="auto">
          <a:xfrm>
            <a:off x="678967" y="2002108"/>
            <a:ext cx="10834066" cy="1426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2" descr="Forward Propagation - Backpropagation - Edureka">
            <a:extLst>
              <a:ext uri="{FF2B5EF4-FFF2-40B4-BE49-F238E27FC236}">
                <a16:creationId xmlns:a16="http://schemas.microsoft.com/office/drawing/2014/main" id="{CBD24949-319F-4FBB-9053-F0E07D3475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88"/>
          <a:stretch/>
        </p:blipFill>
        <p:spPr bwMode="auto">
          <a:xfrm>
            <a:off x="678967" y="3588025"/>
            <a:ext cx="10834066" cy="2796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9ED9F1A-0758-4E40-B839-945B978465D0}"/>
              </a:ext>
            </a:extLst>
          </p:cNvPr>
          <p:cNvPicPr>
            <a:picLocks noChangeAspect="1"/>
          </p:cNvPicPr>
          <p:nvPr/>
        </p:nvPicPr>
        <p:blipFill>
          <a:blip r:embed="rId3"/>
          <a:stretch>
            <a:fillRect/>
          </a:stretch>
        </p:blipFill>
        <p:spPr>
          <a:xfrm>
            <a:off x="8730699" y="79512"/>
            <a:ext cx="3461301" cy="2224626"/>
          </a:xfrm>
          <a:prstGeom prst="rect">
            <a:avLst/>
          </a:prstGeom>
        </p:spPr>
      </p:pic>
    </p:spTree>
    <p:extLst>
      <p:ext uri="{BB962C8B-B14F-4D97-AF65-F5344CB8AC3E}">
        <p14:creationId xmlns:p14="http://schemas.microsoft.com/office/powerpoint/2010/main" val="6981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descr="Output Forward Propagation - Backpropagation - Edureka">
            <a:extLst>
              <a:ext uri="{FF2B5EF4-FFF2-40B4-BE49-F238E27FC236}">
                <a16:creationId xmlns:a16="http://schemas.microsoft.com/office/drawing/2014/main" id="{43CE7F00-3504-4BC7-979B-B9A506038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21" y="1980303"/>
            <a:ext cx="11545957" cy="3235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1">
            <a:extLst>
              <a:ext uri="{FF2B5EF4-FFF2-40B4-BE49-F238E27FC236}">
                <a16:creationId xmlns:a16="http://schemas.microsoft.com/office/drawing/2014/main" id="{0C612CEB-ACB2-4006-B738-B04E232C1EAB}"/>
              </a:ext>
            </a:extLst>
          </p:cNvPr>
          <p:cNvSpPr>
            <a:spLocks noGrp="1"/>
          </p:cNvSpPr>
          <p:nvPr>
            <p:ph type="title"/>
          </p:nvPr>
        </p:nvSpPr>
        <p:spPr>
          <a:xfrm>
            <a:off x="1066800" y="198782"/>
            <a:ext cx="10058400" cy="1450757"/>
          </a:xfrm>
        </p:spPr>
        <p:txBody>
          <a:bodyPr>
            <a:normAutofit/>
          </a:bodyPr>
          <a:lstStyle/>
          <a:p>
            <a:r>
              <a:rPr lang="en-US" sz="4000" b="1" dirty="0">
                <a:solidFill>
                  <a:schemeClr val="bg1"/>
                </a:solidFill>
              </a:rPr>
              <a:t>Back Propagation - Example</a:t>
            </a:r>
            <a:br>
              <a:rPr lang="en-US" sz="3600" b="1" dirty="0">
                <a:solidFill>
                  <a:schemeClr val="bg1"/>
                </a:solidFill>
              </a:rPr>
            </a:br>
            <a:r>
              <a:rPr lang="en-US" sz="2800" b="1" dirty="0">
                <a:solidFill>
                  <a:schemeClr val="bg1"/>
                </a:solidFill>
              </a:rPr>
              <a:t>Step 1: Forward Propagation</a:t>
            </a:r>
            <a:endParaRPr lang="en-US" sz="3600" b="1" dirty="0">
              <a:solidFill>
                <a:srgbClr val="FF0000"/>
              </a:solidFill>
            </a:endParaRPr>
          </a:p>
        </p:txBody>
      </p:sp>
      <p:pic>
        <p:nvPicPr>
          <p:cNvPr id="4" name="Picture 3">
            <a:extLst>
              <a:ext uri="{FF2B5EF4-FFF2-40B4-BE49-F238E27FC236}">
                <a16:creationId xmlns:a16="http://schemas.microsoft.com/office/drawing/2014/main" id="{B63C2ECD-9027-4A5A-879E-39592D01FB72}"/>
              </a:ext>
            </a:extLst>
          </p:cNvPr>
          <p:cNvPicPr>
            <a:picLocks noChangeAspect="1"/>
          </p:cNvPicPr>
          <p:nvPr/>
        </p:nvPicPr>
        <p:blipFill>
          <a:blip r:embed="rId3"/>
          <a:stretch>
            <a:fillRect/>
          </a:stretch>
        </p:blipFill>
        <p:spPr>
          <a:xfrm>
            <a:off x="8730699" y="79512"/>
            <a:ext cx="3461301" cy="2224626"/>
          </a:xfrm>
          <a:prstGeom prst="rect">
            <a:avLst/>
          </a:prstGeom>
        </p:spPr>
      </p:pic>
    </p:spTree>
    <p:extLst>
      <p:ext uri="{BB962C8B-B14F-4D97-AF65-F5344CB8AC3E}">
        <p14:creationId xmlns:p14="http://schemas.microsoft.com/office/powerpoint/2010/main" val="116903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lstStyle/>
          <a:p>
            <a:r>
              <a:rPr lang="en-US" b="1" dirty="0">
                <a:solidFill>
                  <a:schemeClr val="bg1"/>
                </a:solidFill>
              </a:rPr>
              <a:t>Back Propagation - Error</a:t>
            </a:r>
            <a:endParaRPr lang="en-US" b="1" dirty="0">
              <a:solidFill>
                <a:srgbClr val="FF0000"/>
              </a:solidFill>
            </a:endParaRPr>
          </a:p>
        </p:txBody>
      </p:sp>
      <p:pic>
        <p:nvPicPr>
          <p:cNvPr id="8194" name="Picture 2" descr="Error - Backpropagation - Edureka">
            <a:extLst>
              <a:ext uri="{FF2B5EF4-FFF2-40B4-BE49-F238E27FC236}">
                <a16:creationId xmlns:a16="http://schemas.microsoft.com/office/drawing/2014/main" id="{896A128B-045E-46F8-816F-473480651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27" y="1810993"/>
            <a:ext cx="10001250" cy="4848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01FE7AC-DFB0-460C-8AA2-AB130077A3DB}"/>
              </a:ext>
            </a:extLst>
          </p:cNvPr>
          <p:cNvPicPr>
            <a:picLocks noChangeAspect="1"/>
          </p:cNvPicPr>
          <p:nvPr/>
        </p:nvPicPr>
        <p:blipFill>
          <a:blip r:embed="rId3"/>
          <a:stretch>
            <a:fillRect/>
          </a:stretch>
        </p:blipFill>
        <p:spPr>
          <a:xfrm>
            <a:off x="8730699" y="79512"/>
            <a:ext cx="3461301" cy="2224626"/>
          </a:xfrm>
          <a:prstGeom prst="rect">
            <a:avLst/>
          </a:prstGeom>
        </p:spPr>
      </p:pic>
    </p:spTree>
    <p:extLst>
      <p:ext uri="{BB962C8B-B14F-4D97-AF65-F5344CB8AC3E}">
        <p14:creationId xmlns:p14="http://schemas.microsoft.com/office/powerpoint/2010/main" val="154273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lstStyle/>
          <a:p>
            <a:r>
              <a:rPr lang="en-US" b="1" dirty="0">
                <a:solidFill>
                  <a:schemeClr val="bg1"/>
                </a:solidFill>
              </a:rPr>
              <a:t>Step2: Backward Propagation</a:t>
            </a:r>
            <a:endParaRPr lang="en-US" b="1" dirty="0">
              <a:solidFill>
                <a:srgbClr val="FF0000"/>
              </a:solidFill>
            </a:endParaRPr>
          </a:p>
        </p:txBody>
      </p:sp>
      <p:pic>
        <p:nvPicPr>
          <p:cNvPr id="9218" name="Picture 2" descr="Backward Propagation - Backpropagation - Edureka">
            <a:extLst>
              <a:ext uri="{FF2B5EF4-FFF2-40B4-BE49-F238E27FC236}">
                <a16:creationId xmlns:a16="http://schemas.microsoft.com/office/drawing/2014/main" id="{6C7577D4-B552-4134-92A6-21AC32608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91" y="1839208"/>
            <a:ext cx="11370366" cy="210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AACEF046-C034-4563-AC62-08F3DD173B73}"/>
              </a:ext>
            </a:extLst>
          </p:cNvPr>
          <p:cNvSpPr txBox="1"/>
          <p:nvPr/>
        </p:nvSpPr>
        <p:spPr>
          <a:xfrm>
            <a:off x="1716984" y="4138664"/>
            <a:ext cx="7933911" cy="400110"/>
          </a:xfrm>
          <a:prstGeom prst="rect">
            <a:avLst/>
          </a:prstGeom>
          <a:noFill/>
        </p:spPr>
        <p:txBody>
          <a:bodyPr wrap="square">
            <a:spAutoFit/>
          </a:bodyPr>
          <a:lstStyle/>
          <a:p>
            <a:r>
              <a:rPr lang="en-US" sz="2000" b="0" i="0" dirty="0">
                <a:solidFill>
                  <a:schemeClr val="bg1"/>
                </a:solidFill>
                <a:effectLst/>
              </a:rPr>
              <a:t>Calculate the change in total errors w.r.t the output O1 and O2.</a:t>
            </a:r>
            <a:endParaRPr lang="en-IN" sz="2000" dirty="0">
              <a:solidFill>
                <a:schemeClr val="bg1"/>
              </a:solidFill>
            </a:endParaRPr>
          </a:p>
        </p:txBody>
      </p:sp>
      <p:pic>
        <p:nvPicPr>
          <p:cNvPr id="9220" name="Picture 4" descr="Backward Propagation - 1 - Backpropagation - Edureka">
            <a:extLst>
              <a:ext uri="{FF2B5EF4-FFF2-40B4-BE49-F238E27FC236}">
                <a16:creationId xmlns:a16="http://schemas.microsoft.com/office/drawing/2014/main" id="{42E0E57B-9A4C-472E-9F77-D3700FB95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4728443"/>
            <a:ext cx="10077450" cy="1447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5B5B502-586E-445C-A2F5-5298B65FDAD8}"/>
              </a:ext>
            </a:extLst>
          </p:cNvPr>
          <p:cNvPicPr>
            <a:picLocks noChangeAspect="1"/>
          </p:cNvPicPr>
          <p:nvPr/>
        </p:nvPicPr>
        <p:blipFill>
          <a:blip r:embed="rId4"/>
          <a:stretch>
            <a:fillRect/>
          </a:stretch>
        </p:blipFill>
        <p:spPr>
          <a:xfrm>
            <a:off x="8730699" y="0"/>
            <a:ext cx="3461301" cy="1769165"/>
          </a:xfrm>
          <a:prstGeom prst="rect">
            <a:avLst/>
          </a:prstGeom>
        </p:spPr>
      </p:pic>
    </p:spTree>
    <p:extLst>
      <p:ext uri="{BB962C8B-B14F-4D97-AF65-F5344CB8AC3E}">
        <p14:creationId xmlns:p14="http://schemas.microsoft.com/office/powerpoint/2010/main" val="18993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Types of Neural Networks</a:t>
            </a:r>
            <a:endParaRPr lang="en-US" b="1" dirty="0">
              <a:solidFill>
                <a:srgbClr val="FF0000"/>
              </a:solidFill>
            </a:endParaRPr>
          </a:p>
        </p:txBody>
      </p:sp>
      <p:sp>
        <p:nvSpPr>
          <p:cNvPr id="2" name="Content Placeholder 1"/>
          <p:cNvSpPr>
            <a:spLocks noGrp="1"/>
          </p:cNvSpPr>
          <p:nvPr>
            <p:ph idx="1"/>
          </p:nvPr>
        </p:nvSpPr>
        <p:spPr>
          <a:xfrm>
            <a:off x="457201" y="1901514"/>
            <a:ext cx="7471916" cy="4023360"/>
          </a:xfrm>
        </p:spPr>
        <p:txBody>
          <a:bodyPr>
            <a:normAutofit/>
          </a:bodyPr>
          <a:lstStyle/>
          <a:p>
            <a:pPr marL="515938" indent="-342900">
              <a:buFont typeface="Wingdings" panose="05000000000000000000" pitchFamily="2" charset="2"/>
              <a:buChar char="Ø"/>
            </a:pPr>
            <a:r>
              <a:rPr lang="en-US" b="1" dirty="0">
                <a:solidFill>
                  <a:srgbClr val="FFC000"/>
                </a:solidFill>
              </a:rPr>
              <a:t>Multilayer Perceptron</a:t>
            </a:r>
          </a:p>
          <a:p>
            <a:pPr marL="804863" indent="-342900">
              <a:buFont typeface="Arial" panose="020B0604020202020204" pitchFamily="34" charset="0"/>
              <a:buChar char="•"/>
            </a:pPr>
            <a:r>
              <a:rPr lang="en-US" dirty="0">
                <a:solidFill>
                  <a:schemeClr val="bg1"/>
                </a:solidFill>
              </a:rPr>
              <a:t>The simplest form of neural networks.</a:t>
            </a:r>
          </a:p>
          <a:p>
            <a:pPr marL="804863" indent="-342900">
              <a:buFont typeface="Arial" panose="020B0604020202020204" pitchFamily="34" charset="0"/>
              <a:buChar char="•"/>
            </a:pPr>
            <a:r>
              <a:rPr lang="en-US" dirty="0">
                <a:solidFill>
                  <a:schemeClr val="bg1"/>
                </a:solidFill>
              </a:rPr>
              <a:t>Every single node is connected to all neurons in the next layer</a:t>
            </a:r>
          </a:p>
          <a:p>
            <a:pPr marL="804863" indent="-342900">
              <a:buFont typeface="Arial" panose="020B0604020202020204" pitchFamily="34" charset="0"/>
              <a:buChar char="•"/>
            </a:pPr>
            <a:r>
              <a:rPr lang="en-US" dirty="0">
                <a:solidFill>
                  <a:schemeClr val="bg1"/>
                </a:solidFill>
              </a:rPr>
              <a:t>Input and output layers are present having multiple hidden Layers</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pic>
        <p:nvPicPr>
          <p:cNvPr id="2050" name="Picture 2" descr="types of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965" y="760419"/>
            <a:ext cx="4171443"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97587" y="4381326"/>
            <a:ext cx="458724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a:solidFill>
                  <a:srgbClr val="00B0F0"/>
                </a:solidFill>
              </a:rPr>
              <a:t>Disadvantages</a:t>
            </a:r>
            <a:endParaRPr lang="en-US" dirty="0">
              <a:solidFill>
                <a:srgbClr val="00B0F0"/>
              </a:solidFill>
            </a:endParaRPr>
          </a:p>
          <a:p>
            <a:pPr marL="401638" indent="-285750">
              <a:buFont typeface="Arial" panose="020B0604020202020204" pitchFamily="34" charset="0"/>
              <a:buChar char="•"/>
            </a:pPr>
            <a:r>
              <a:rPr lang="en-US" dirty="0">
                <a:solidFill>
                  <a:schemeClr val="bg1"/>
                </a:solidFill>
              </a:rPr>
              <a:t>Comparatively complex to design and maintain</a:t>
            </a:r>
            <a:endParaRPr lang="en-US" b="0" i="0" dirty="0">
              <a:solidFill>
                <a:schemeClr val="bg1"/>
              </a:solidFill>
              <a:effectLst/>
            </a:endParaRPr>
          </a:p>
        </p:txBody>
      </p:sp>
      <p:sp>
        <p:nvSpPr>
          <p:cNvPr id="8" name="Rectangle 7"/>
          <p:cNvSpPr/>
          <p:nvPr/>
        </p:nvSpPr>
        <p:spPr>
          <a:xfrm>
            <a:off x="349512" y="4391836"/>
            <a:ext cx="458724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dirty="0">
                <a:solidFill>
                  <a:srgbClr val="00B0F0"/>
                </a:solidFill>
              </a:rPr>
              <a:t>Advantages</a:t>
            </a:r>
            <a:endParaRPr lang="en-US" dirty="0">
              <a:solidFill>
                <a:srgbClr val="00B0F0"/>
              </a:solidFill>
            </a:endParaRPr>
          </a:p>
          <a:p>
            <a:pPr marL="401638" indent="-285750">
              <a:buFont typeface="Arial" panose="020B0604020202020204" pitchFamily="34" charset="0"/>
              <a:buChar char="•"/>
            </a:pPr>
            <a:r>
              <a:rPr lang="en-US" dirty="0">
                <a:solidFill>
                  <a:schemeClr val="bg1"/>
                </a:solidFill>
              </a:rPr>
              <a:t>Used for deep learning [due to the presence of dense fully connected layers and back propagation] </a:t>
            </a:r>
            <a:endParaRPr lang="en-US" b="0" i="0" dirty="0">
              <a:solidFill>
                <a:schemeClr val="bg1"/>
              </a:solidFill>
              <a:effectLst/>
            </a:endParaRPr>
          </a:p>
        </p:txBody>
      </p:sp>
    </p:spTree>
    <p:extLst>
      <p:ext uri="{BB962C8B-B14F-4D97-AF65-F5344CB8AC3E}">
        <p14:creationId xmlns:p14="http://schemas.microsoft.com/office/powerpoint/2010/main" val="33207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lstStyle/>
          <a:p>
            <a:r>
              <a:rPr lang="en-US" b="1" dirty="0">
                <a:solidFill>
                  <a:schemeClr val="bg1"/>
                </a:solidFill>
              </a:rPr>
              <a:t>Step2: Backward Propagation</a:t>
            </a:r>
            <a:endParaRPr lang="en-US" b="1" dirty="0">
              <a:solidFill>
                <a:srgbClr val="FF0000"/>
              </a:solidFill>
            </a:endParaRPr>
          </a:p>
        </p:txBody>
      </p:sp>
      <p:sp>
        <p:nvSpPr>
          <p:cNvPr id="6" name="TextBox 5">
            <a:extLst>
              <a:ext uri="{FF2B5EF4-FFF2-40B4-BE49-F238E27FC236}">
                <a16:creationId xmlns:a16="http://schemas.microsoft.com/office/drawing/2014/main" id="{AACEF046-C034-4563-AC62-08F3DD173B73}"/>
              </a:ext>
            </a:extLst>
          </p:cNvPr>
          <p:cNvSpPr txBox="1"/>
          <p:nvPr/>
        </p:nvSpPr>
        <p:spPr>
          <a:xfrm>
            <a:off x="1047750" y="1929502"/>
            <a:ext cx="1050152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P</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ropagate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further backwards and calculate the change in output O1 w.r.t to its total net input.</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42" name="Picture 2" descr="Backward Propagation - 2 - Backpropagation - Edureka">
            <a:extLst>
              <a:ext uri="{FF2B5EF4-FFF2-40B4-BE49-F238E27FC236}">
                <a16:creationId xmlns:a16="http://schemas.microsoft.com/office/drawing/2014/main" id="{5B54D336-0FAB-47F3-88DC-81511A150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2709863"/>
            <a:ext cx="10029825" cy="1438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6" name="Picture 6" descr="Backward Propagation -3 - Backpropagation - Edureka.">
            <a:extLst>
              <a:ext uri="{FF2B5EF4-FFF2-40B4-BE49-F238E27FC236}">
                <a16:creationId xmlns:a16="http://schemas.microsoft.com/office/drawing/2014/main" id="{B6E606D0-8724-4F58-A578-C287806FB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398" y="4508511"/>
            <a:ext cx="691515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5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066800" y="198782"/>
            <a:ext cx="10058400" cy="1450757"/>
          </a:xfrm>
        </p:spPr>
        <p:txBody>
          <a:bodyPr/>
          <a:lstStyle/>
          <a:p>
            <a:r>
              <a:rPr lang="en-US" b="1" dirty="0">
                <a:solidFill>
                  <a:schemeClr val="bg1"/>
                </a:solidFill>
              </a:rPr>
              <a:t>Step3: Update Weight</a:t>
            </a:r>
            <a:endParaRPr lang="en-US" b="1" dirty="0">
              <a:solidFill>
                <a:srgbClr val="FF0000"/>
              </a:solidFill>
            </a:endParaRPr>
          </a:p>
        </p:txBody>
      </p:sp>
      <p:pic>
        <p:nvPicPr>
          <p:cNvPr id="11266" name="Picture 2" descr="Change In Error W.R.T Weight - Backpropagation - Edureka">
            <a:extLst>
              <a:ext uri="{FF2B5EF4-FFF2-40B4-BE49-F238E27FC236}">
                <a16:creationId xmlns:a16="http://schemas.microsoft.com/office/drawing/2014/main" id="{06759D6F-349B-4CB4-AE0A-4356B9CF8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088460"/>
            <a:ext cx="10553700" cy="971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268" name="Picture 4" descr="Updated Weight Value - Backpropagation - Edureka">
            <a:extLst>
              <a:ext uri="{FF2B5EF4-FFF2-40B4-BE49-F238E27FC236}">
                <a16:creationId xmlns:a16="http://schemas.microsoft.com/office/drawing/2014/main" id="{2DDD6197-5B9F-45BD-AAC8-2443CDD9E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432" y="3768174"/>
            <a:ext cx="8096250"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090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17A5-F215-4A98-BF03-1C194BEE8799}"/>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D634D84B-C2F3-4935-96DF-4DA3B26AC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504825"/>
            <a:ext cx="10001250" cy="5848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181BF15-1D7C-4759-BC87-8937C7CEF18D}"/>
              </a:ext>
            </a:extLst>
          </p:cNvPr>
          <p:cNvSpPr txBox="1"/>
          <p:nvPr/>
        </p:nvSpPr>
        <p:spPr>
          <a:xfrm>
            <a:off x="2561809" y="6353175"/>
            <a:ext cx="9385025" cy="369332"/>
          </a:xfrm>
          <a:prstGeom prst="rect">
            <a:avLst/>
          </a:prstGeom>
          <a:noFill/>
        </p:spPr>
        <p:txBody>
          <a:bodyPr wrap="square">
            <a:spAutoFit/>
          </a:bodyPr>
          <a:lstStyle/>
          <a:p>
            <a:r>
              <a:rPr lang="en-IN" dirty="0"/>
              <a:t>https://medium.com/@jorgesleonel/backpropagation-cc81e9c772fd</a:t>
            </a:r>
          </a:p>
        </p:txBody>
      </p:sp>
    </p:spTree>
    <p:extLst>
      <p:ext uri="{BB962C8B-B14F-4D97-AF65-F5344CB8AC3E}">
        <p14:creationId xmlns:p14="http://schemas.microsoft.com/office/powerpoint/2010/main" val="2110484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173038" indent="0">
              <a:buNone/>
            </a:pPr>
            <a:r>
              <a:rPr lang="en-US" sz="2800" b="1" dirty="0">
                <a:solidFill>
                  <a:srgbClr val="FFC000"/>
                </a:solidFill>
              </a:rPr>
              <a:t>Gradient Descent</a:t>
            </a:r>
          </a:p>
          <a:p>
            <a:pPr marL="515938" indent="-342900">
              <a:buFont typeface="Wingdings" panose="05000000000000000000" pitchFamily="2" charset="2"/>
              <a:buChar char="Ø"/>
            </a:pPr>
            <a:r>
              <a:rPr lang="en-US" dirty="0">
                <a:solidFill>
                  <a:schemeClr val="bg1"/>
                </a:solidFill>
              </a:rPr>
              <a:t>Most basic but most used optimization algorithm.</a:t>
            </a:r>
          </a:p>
          <a:p>
            <a:pPr marL="515938" indent="-342900">
              <a:buFont typeface="Wingdings" panose="05000000000000000000" pitchFamily="2" charset="2"/>
              <a:buChar char="Ø"/>
            </a:pPr>
            <a:r>
              <a:rPr lang="en-US" dirty="0">
                <a:solidFill>
                  <a:schemeClr val="bg1"/>
                </a:solidFill>
              </a:rPr>
              <a:t> First-order optimization algorithm which is dependent on the first order derivative of a loss function. </a:t>
            </a:r>
          </a:p>
          <a:p>
            <a:pPr marL="2246313" indent="-342900">
              <a:buFont typeface="Arial" panose="020B0604020202020204" pitchFamily="34" charset="0"/>
              <a:buChar char="•"/>
            </a:pP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6" name="TextBox 5">
            <a:extLst>
              <a:ext uri="{FF2B5EF4-FFF2-40B4-BE49-F238E27FC236}">
                <a16:creationId xmlns:a16="http://schemas.microsoft.com/office/drawing/2014/main" id="{93524890-7B1F-481C-859A-13321A8364AC}"/>
              </a:ext>
            </a:extLst>
          </p:cNvPr>
          <p:cNvSpPr txBox="1"/>
          <p:nvPr/>
        </p:nvSpPr>
        <p:spPr>
          <a:xfrm>
            <a:off x="156541" y="6067046"/>
            <a:ext cx="12446276" cy="338554"/>
          </a:xfrm>
          <a:prstGeom prst="rect">
            <a:avLst/>
          </a:prstGeom>
          <a:noFill/>
        </p:spPr>
        <p:txBody>
          <a:bodyPr wrap="square">
            <a:spAutoFit/>
          </a:bodyPr>
          <a:lstStyle/>
          <a:p>
            <a:r>
              <a:rPr lang="en-IN" sz="1600" dirty="0">
                <a:solidFill>
                  <a:schemeClr val="bg1"/>
                </a:solidFill>
              </a:rPr>
              <a:t>https://towardsdatascience.com/optimizers-for-training-neural-network-59450d71caf6</a:t>
            </a:r>
          </a:p>
        </p:txBody>
      </p:sp>
      <p:sp>
        <p:nvSpPr>
          <p:cNvPr id="8" name="TextBox 7">
            <a:extLst>
              <a:ext uri="{FF2B5EF4-FFF2-40B4-BE49-F238E27FC236}">
                <a16:creationId xmlns:a16="http://schemas.microsoft.com/office/drawing/2014/main" id="{8DB0DD64-2B0A-46FD-948A-87EDB0192565}"/>
              </a:ext>
            </a:extLst>
          </p:cNvPr>
          <p:cNvSpPr txBox="1"/>
          <p:nvPr/>
        </p:nvSpPr>
        <p:spPr>
          <a:xfrm>
            <a:off x="2945296" y="3305266"/>
            <a:ext cx="6301408" cy="1384995"/>
          </a:xfrm>
          <a:prstGeom prst="rect">
            <a:avLst/>
          </a:prstGeom>
          <a:noFill/>
        </p:spPr>
        <p:txBody>
          <a:bodyPr wrap="square">
            <a:spAutoFit/>
          </a:bodyPr>
          <a:lstStyle/>
          <a:p>
            <a:pPr algn="l"/>
            <a:r>
              <a:rPr lang="en-IN" sz="2800" b="1" i="0" dirty="0">
                <a:solidFill>
                  <a:srgbClr val="FFC000"/>
                </a:solidFill>
                <a:effectLst/>
                <a:latin typeface="charter"/>
              </a:rPr>
              <a:t>Algorithm: </a:t>
            </a:r>
            <a:r>
              <a:rPr lang="el-GR" sz="2800" b="1" i="0" dirty="0">
                <a:solidFill>
                  <a:srgbClr val="FFC000"/>
                </a:solidFill>
                <a:effectLst/>
                <a:latin typeface="charter"/>
              </a:rPr>
              <a:t>θ=θ−α⋅∇</a:t>
            </a:r>
            <a:r>
              <a:rPr lang="en-IN" sz="2800" b="1" i="0" dirty="0">
                <a:solidFill>
                  <a:srgbClr val="FFC000"/>
                </a:solidFill>
                <a:effectLst/>
                <a:latin typeface="charter"/>
              </a:rPr>
              <a:t>J(</a:t>
            </a:r>
            <a:r>
              <a:rPr lang="el-GR" sz="2800" b="1" i="0" dirty="0">
                <a:solidFill>
                  <a:srgbClr val="FFC000"/>
                </a:solidFill>
                <a:effectLst/>
                <a:latin typeface="charter"/>
              </a:rPr>
              <a:t>θ)</a:t>
            </a:r>
          </a:p>
          <a:p>
            <a:br>
              <a:rPr lang="el-GR" sz="2800" b="1" dirty="0">
                <a:solidFill>
                  <a:srgbClr val="FFC000"/>
                </a:solidFill>
              </a:rPr>
            </a:br>
            <a:endParaRPr lang="en-IN" sz="2800" b="1" dirty="0">
              <a:solidFill>
                <a:srgbClr val="FFC000"/>
              </a:solidFill>
            </a:endParaRPr>
          </a:p>
        </p:txBody>
      </p:sp>
      <p:sp>
        <p:nvSpPr>
          <p:cNvPr id="10" name="TextBox 9">
            <a:extLst>
              <a:ext uri="{FF2B5EF4-FFF2-40B4-BE49-F238E27FC236}">
                <a16:creationId xmlns:a16="http://schemas.microsoft.com/office/drawing/2014/main" id="{0986DA28-EA88-4C88-8771-87D2D908018E}"/>
              </a:ext>
            </a:extLst>
          </p:cNvPr>
          <p:cNvSpPr txBox="1"/>
          <p:nvPr/>
        </p:nvSpPr>
        <p:spPr>
          <a:xfrm>
            <a:off x="6126480" y="4060236"/>
            <a:ext cx="5870713"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1" i="0" dirty="0">
                <a:solidFill>
                  <a:schemeClr val="bg1"/>
                </a:solidFill>
                <a:effectLst/>
              </a:rPr>
              <a:t>Disadvantages:</a:t>
            </a:r>
          </a:p>
          <a:p>
            <a:pPr marL="342900" indent="-342900" algn="l">
              <a:buFont typeface="Arial" panose="020B0604020202020204" pitchFamily="34" charset="0"/>
              <a:buChar char="•"/>
            </a:pPr>
            <a:r>
              <a:rPr lang="en-US" sz="2000" i="0" dirty="0">
                <a:solidFill>
                  <a:schemeClr val="bg1"/>
                </a:solidFill>
                <a:effectLst/>
              </a:rPr>
              <a:t>High variance in model parameters.</a:t>
            </a:r>
          </a:p>
          <a:p>
            <a:pPr marL="342900" indent="-342900" algn="l">
              <a:buFont typeface="Arial" panose="020B0604020202020204" pitchFamily="34" charset="0"/>
              <a:buChar char="•"/>
            </a:pPr>
            <a:r>
              <a:rPr lang="en-US" sz="2000" i="0" dirty="0">
                <a:solidFill>
                  <a:schemeClr val="bg1"/>
                </a:solidFill>
                <a:effectLst/>
              </a:rPr>
              <a:t>May shoot even after achieving global minima.</a:t>
            </a:r>
          </a:p>
          <a:p>
            <a:pPr marL="342900" indent="-342900" algn="l">
              <a:buFont typeface="Arial" panose="020B0604020202020204" pitchFamily="34" charset="0"/>
              <a:buChar char="•"/>
            </a:pPr>
            <a:r>
              <a:rPr lang="en-US" sz="2000" i="0" dirty="0">
                <a:solidFill>
                  <a:schemeClr val="bg1"/>
                </a:solidFill>
                <a:effectLst/>
              </a:rPr>
              <a:t>To get the same convergence as gradient descent needs to slowly reduce the value of learning rate.</a:t>
            </a:r>
          </a:p>
          <a:p>
            <a:pPr marL="342900" indent="-342900" algn="l">
              <a:buFont typeface="Arial" panose="020B0604020202020204" pitchFamily="34" charset="0"/>
              <a:buChar char="•"/>
            </a:pPr>
            <a:endParaRPr lang="en-US" sz="2000" b="0" i="0" dirty="0">
              <a:solidFill>
                <a:schemeClr val="bg1"/>
              </a:solidFill>
              <a:effectLst/>
            </a:endParaRPr>
          </a:p>
        </p:txBody>
      </p:sp>
      <p:sp>
        <p:nvSpPr>
          <p:cNvPr id="11" name="TextBox 10">
            <a:extLst>
              <a:ext uri="{FF2B5EF4-FFF2-40B4-BE49-F238E27FC236}">
                <a16:creationId xmlns:a16="http://schemas.microsoft.com/office/drawing/2014/main" id="{FF196246-DB78-4E19-8E90-F90575ACD535}"/>
              </a:ext>
            </a:extLst>
          </p:cNvPr>
          <p:cNvSpPr txBox="1"/>
          <p:nvPr/>
        </p:nvSpPr>
        <p:spPr>
          <a:xfrm>
            <a:off x="329648" y="4055634"/>
            <a:ext cx="5541067"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1" i="0" dirty="0">
                <a:solidFill>
                  <a:schemeClr val="bg1"/>
                </a:solidFill>
                <a:effectLst/>
              </a:rPr>
              <a:t>Advantages</a:t>
            </a:r>
            <a:r>
              <a:rPr lang="en-US" sz="2000" b="0" i="0" dirty="0">
                <a:solidFill>
                  <a:schemeClr val="bg1"/>
                </a:solidFill>
                <a:effectLst/>
              </a:rPr>
              <a:t>:</a:t>
            </a:r>
          </a:p>
          <a:p>
            <a:pPr algn="l">
              <a:buFont typeface="+mj-lt"/>
              <a:buAutoNum type="arabicPeriod"/>
            </a:pPr>
            <a:r>
              <a:rPr lang="en-US" sz="2000" b="0" i="0" dirty="0">
                <a:solidFill>
                  <a:schemeClr val="bg1"/>
                </a:solidFill>
                <a:effectLst/>
              </a:rPr>
              <a:t>Frequent updates of model parameters hence, converges in less time.</a:t>
            </a:r>
          </a:p>
          <a:p>
            <a:pPr algn="l">
              <a:buFont typeface="+mj-lt"/>
              <a:buAutoNum type="arabicPeriod"/>
            </a:pPr>
            <a:r>
              <a:rPr lang="en-US" sz="2000" b="0" i="0" dirty="0">
                <a:solidFill>
                  <a:schemeClr val="bg1"/>
                </a:solidFill>
                <a:effectLst/>
              </a:rPr>
              <a:t>Requires less memory as no need to store values of loss functions.</a:t>
            </a:r>
          </a:p>
          <a:p>
            <a:pPr algn="l">
              <a:buFont typeface="+mj-lt"/>
              <a:buAutoNum type="arabicPeriod"/>
            </a:pPr>
            <a:r>
              <a:rPr lang="en-US" sz="2000" b="0" i="0" dirty="0">
                <a:solidFill>
                  <a:schemeClr val="bg1"/>
                </a:solidFill>
                <a:effectLst/>
              </a:rPr>
              <a:t>May get new minima’s.</a:t>
            </a:r>
          </a:p>
        </p:txBody>
      </p:sp>
      <p:sp>
        <p:nvSpPr>
          <p:cNvPr id="14" name="TextBox 13">
            <a:extLst>
              <a:ext uri="{FF2B5EF4-FFF2-40B4-BE49-F238E27FC236}">
                <a16:creationId xmlns:a16="http://schemas.microsoft.com/office/drawing/2014/main" id="{549438C8-1C28-4319-9A19-0472237B7F93}"/>
              </a:ext>
            </a:extLst>
          </p:cNvPr>
          <p:cNvSpPr txBox="1"/>
          <p:nvPr/>
        </p:nvSpPr>
        <p:spPr>
          <a:xfrm>
            <a:off x="596348" y="6445377"/>
            <a:ext cx="8550136" cy="338554"/>
          </a:xfrm>
          <a:prstGeom prst="rect">
            <a:avLst/>
          </a:prstGeom>
          <a:noFill/>
        </p:spPr>
        <p:txBody>
          <a:bodyPr wrap="square">
            <a:spAutoFit/>
          </a:bodyPr>
          <a:lstStyle/>
          <a:p>
            <a:r>
              <a:rPr lang="en-IN" sz="1600" dirty="0">
                <a:solidFill>
                  <a:schemeClr val="bg1"/>
                </a:solidFill>
              </a:rPr>
              <a:t>https://peterroelants.github.io/posts/neural-network-implementation-part01/</a:t>
            </a:r>
          </a:p>
        </p:txBody>
      </p:sp>
    </p:spTree>
    <p:extLst>
      <p:ext uri="{BB962C8B-B14F-4D97-AF65-F5344CB8AC3E}">
        <p14:creationId xmlns:p14="http://schemas.microsoft.com/office/powerpoint/2010/main" val="816690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9AB71-0587-4922-A6CC-288D5E0D3A09}"/>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171932BC-067E-490D-886C-31CD9ADB3E33}"/>
              </a:ext>
            </a:extLst>
          </p:cNvPr>
          <p:cNvSpPr>
            <a:spLocks noGrp="1"/>
          </p:cNvSpPr>
          <p:nvPr>
            <p:ph idx="1"/>
          </p:nvPr>
        </p:nvSpPr>
        <p:spPr/>
        <p:txBody>
          <a:bodyPr/>
          <a:lstStyle/>
          <a:p>
            <a:endParaRPr lang="en-IN" dirty="0"/>
          </a:p>
        </p:txBody>
      </p:sp>
      <p:pic>
        <p:nvPicPr>
          <p:cNvPr id="11266" name="Picture 2">
            <a:extLst>
              <a:ext uri="{FF2B5EF4-FFF2-40B4-BE49-F238E27FC236}">
                <a16:creationId xmlns:a16="http://schemas.microsoft.com/office/drawing/2014/main" id="{FB66E3F1-0D67-4611-A5E0-36254941B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24056"/>
            <a:ext cx="7861852" cy="546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5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173038" indent="0">
              <a:buNone/>
            </a:pPr>
            <a:r>
              <a:rPr lang="en-US" sz="2800" b="1" dirty="0">
                <a:solidFill>
                  <a:srgbClr val="FFC000"/>
                </a:solidFill>
              </a:rPr>
              <a:t>Stochastic Gradient Descent</a:t>
            </a:r>
          </a:p>
          <a:p>
            <a:pPr marL="515938" indent="-342900">
              <a:buFont typeface="Wingdings" panose="05000000000000000000" pitchFamily="2" charset="2"/>
              <a:buChar char="Ø"/>
            </a:pPr>
            <a:r>
              <a:rPr lang="en-US" dirty="0">
                <a:solidFill>
                  <a:schemeClr val="bg1"/>
                </a:solidFill>
              </a:rPr>
              <a:t> Variant of Gradient Descent. Update the model’s parameters more frequently.</a:t>
            </a:r>
          </a:p>
          <a:p>
            <a:pPr marL="515938" indent="-342900">
              <a:buFont typeface="Wingdings" panose="05000000000000000000" pitchFamily="2" charset="2"/>
              <a:buChar char="Ø"/>
            </a:pPr>
            <a:r>
              <a:rPr lang="en-US" dirty="0">
                <a:solidFill>
                  <a:schemeClr val="bg1"/>
                </a:solidFill>
              </a:rPr>
              <a:t> Parameters are altered after computation of loss on each training example. </a:t>
            </a: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8" name="TextBox 7">
            <a:extLst>
              <a:ext uri="{FF2B5EF4-FFF2-40B4-BE49-F238E27FC236}">
                <a16:creationId xmlns:a16="http://schemas.microsoft.com/office/drawing/2014/main" id="{8DB0DD64-2B0A-46FD-948A-87EDB0192565}"/>
              </a:ext>
            </a:extLst>
          </p:cNvPr>
          <p:cNvSpPr txBox="1"/>
          <p:nvPr/>
        </p:nvSpPr>
        <p:spPr>
          <a:xfrm>
            <a:off x="1250674" y="3367661"/>
            <a:ext cx="1063487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Algorithm: </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θ=θ−α⋅∇J(</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cs typeface="Calibri" panose="020F0502020204030204" pitchFamily="34" charset="0"/>
              </a:rPr>
              <a:t>θ;x</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);y(</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 , where {x(</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 ,y(</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 are the training examples.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l-GR"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br>
            <a:endParaRPr kumimoji="0" lang="en-IN" sz="2000" b="1" i="0" u="none" strike="noStrike" kern="120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986DA28-EA88-4C88-8771-87D2D908018E}"/>
              </a:ext>
            </a:extLst>
          </p:cNvPr>
          <p:cNvSpPr txBox="1"/>
          <p:nvPr/>
        </p:nvSpPr>
        <p:spPr>
          <a:xfrm>
            <a:off x="3717236" y="3985882"/>
            <a:ext cx="8474764"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Disadvantages: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May trap at local minima.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Weights are changed after calculating gradient on the whole dataset. So, if the dataset is too large than this may take years to converge to the minima.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Requires large memory to calculate gradient on the whole dataset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FF196246-DB78-4E19-8E90-F90575ACD535}"/>
              </a:ext>
            </a:extLst>
          </p:cNvPr>
          <p:cNvSpPr txBox="1"/>
          <p:nvPr/>
        </p:nvSpPr>
        <p:spPr>
          <a:xfrm>
            <a:off x="329648" y="4055634"/>
            <a:ext cx="3260035"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Easy computation.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Easy to implement.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Easy to understand.</a:t>
            </a:r>
          </a:p>
        </p:txBody>
      </p:sp>
    </p:spTree>
    <p:extLst>
      <p:ext uri="{BB962C8B-B14F-4D97-AF65-F5344CB8AC3E}">
        <p14:creationId xmlns:p14="http://schemas.microsoft.com/office/powerpoint/2010/main" val="3284020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173038" indent="0">
              <a:buNone/>
            </a:pPr>
            <a:r>
              <a:rPr lang="en-US" sz="2800" b="1" dirty="0">
                <a:solidFill>
                  <a:srgbClr val="FFC000"/>
                </a:solidFill>
              </a:rPr>
              <a:t>Mini-Batch Gradient Descent</a:t>
            </a:r>
          </a:p>
          <a:p>
            <a:pPr marL="515938" indent="-342900">
              <a:buFont typeface="Wingdings" panose="05000000000000000000" pitchFamily="2" charset="2"/>
              <a:buChar char="Ø"/>
            </a:pPr>
            <a:r>
              <a:rPr lang="en-US" dirty="0">
                <a:solidFill>
                  <a:schemeClr val="bg1"/>
                </a:solidFill>
              </a:rPr>
              <a:t> Variant of Gradient Descent. Best among all the variations of gradient descent algorithms.</a:t>
            </a:r>
          </a:p>
          <a:p>
            <a:pPr marL="515938" indent="-342900">
              <a:buFont typeface="Wingdings" panose="05000000000000000000" pitchFamily="2" charset="2"/>
              <a:buChar char="Ø"/>
            </a:pPr>
            <a:r>
              <a:rPr lang="en-US" dirty="0">
                <a:solidFill>
                  <a:schemeClr val="bg1"/>
                </a:solidFill>
              </a:rPr>
              <a:t>  It updates the model parameters after every </a:t>
            </a:r>
            <a:r>
              <a:rPr lang="en-US" b="1" dirty="0">
                <a:solidFill>
                  <a:schemeClr val="bg1"/>
                </a:solidFill>
              </a:rPr>
              <a:t>batch</a:t>
            </a:r>
            <a:r>
              <a:rPr lang="en-US" dirty="0">
                <a:solidFill>
                  <a:schemeClr val="bg1"/>
                </a:solidFill>
              </a:rPr>
              <a:t>.</a:t>
            </a: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8" name="TextBox 7">
            <a:extLst>
              <a:ext uri="{FF2B5EF4-FFF2-40B4-BE49-F238E27FC236}">
                <a16:creationId xmlns:a16="http://schemas.microsoft.com/office/drawing/2014/main" id="{8DB0DD64-2B0A-46FD-948A-87EDB0192565}"/>
              </a:ext>
            </a:extLst>
          </p:cNvPr>
          <p:cNvSpPr txBox="1"/>
          <p:nvPr/>
        </p:nvSpPr>
        <p:spPr>
          <a:xfrm>
            <a:off x="1250674" y="3367661"/>
            <a:ext cx="1063487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Algorithm: </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θ=θ−α⋅∇J(θ; B(</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ea typeface="+mn-ea"/>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 where {B(</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ea typeface="+mn-ea"/>
                <a:cs typeface="Calibri" panose="020F0502020204030204" pitchFamily="34" charset="0"/>
              </a:rPr>
              <a:t>i</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 are the batches of training examples.</a:t>
            </a:r>
            <a:endParaRPr kumimoji="0" lang="en-IN"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endParaRPr>
          </a:p>
        </p:txBody>
      </p:sp>
      <p:sp>
        <p:nvSpPr>
          <p:cNvPr id="11" name="TextBox 10">
            <a:extLst>
              <a:ext uri="{FF2B5EF4-FFF2-40B4-BE49-F238E27FC236}">
                <a16:creationId xmlns:a16="http://schemas.microsoft.com/office/drawing/2014/main" id="{FF196246-DB78-4E19-8E90-F90575ACD535}"/>
              </a:ext>
            </a:extLst>
          </p:cNvPr>
          <p:cNvSpPr txBox="1"/>
          <p:nvPr/>
        </p:nvSpPr>
        <p:spPr>
          <a:xfrm>
            <a:off x="3182178" y="4184603"/>
            <a:ext cx="468298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179388" marR="0" lvl="0" indent="-17938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Frequently updates the model parameters and also has less variance.</a:t>
            </a:r>
          </a:p>
          <a:p>
            <a:pPr marL="179388" marR="0" lvl="0" indent="-17938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Requires medium amount of memory.</a:t>
            </a:r>
          </a:p>
        </p:txBody>
      </p:sp>
    </p:spTree>
    <p:extLst>
      <p:ext uri="{BB962C8B-B14F-4D97-AF65-F5344CB8AC3E}">
        <p14:creationId xmlns:p14="http://schemas.microsoft.com/office/powerpoint/2010/main" val="3237506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173038" indent="0">
              <a:buNone/>
            </a:pPr>
            <a:r>
              <a:rPr lang="en-US" sz="2800" b="1" dirty="0">
                <a:solidFill>
                  <a:srgbClr val="FFC000"/>
                </a:solidFill>
              </a:rPr>
              <a:t>Momentum</a:t>
            </a:r>
          </a:p>
          <a:p>
            <a:pPr marL="515938" indent="-342900">
              <a:buFont typeface="Wingdings" panose="05000000000000000000" pitchFamily="2" charset="2"/>
              <a:buChar char="Ø"/>
            </a:pPr>
            <a:r>
              <a:rPr lang="en-US" dirty="0">
                <a:solidFill>
                  <a:schemeClr val="bg1"/>
                </a:solidFill>
              </a:rPr>
              <a:t>  Invented for reducing high variance in SGD and softens the convergence..</a:t>
            </a:r>
          </a:p>
          <a:p>
            <a:pPr marL="515938" indent="-342900">
              <a:buFont typeface="Wingdings" panose="05000000000000000000" pitchFamily="2" charset="2"/>
              <a:buChar char="Ø"/>
            </a:pPr>
            <a:r>
              <a:rPr lang="en-US" dirty="0">
                <a:solidFill>
                  <a:schemeClr val="bg1"/>
                </a:solidFill>
              </a:rPr>
              <a:t> It accelerates the convergence towards the relevant direction and reduces the fluctuation to the irrelevant direction.</a:t>
            </a:r>
            <a:endParaRPr lang="en-IN" b="0" i="0" dirty="0">
              <a:solidFill>
                <a:srgbClr val="FFC000"/>
              </a:solidFill>
              <a:effectLst/>
            </a:endParaRPr>
          </a:p>
          <a:p>
            <a:pPr marL="173038" indent="0">
              <a:buNone/>
            </a:pP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8" name="TextBox 7">
            <a:extLst>
              <a:ext uri="{FF2B5EF4-FFF2-40B4-BE49-F238E27FC236}">
                <a16:creationId xmlns:a16="http://schemas.microsoft.com/office/drawing/2014/main" id="{8DB0DD64-2B0A-46FD-948A-87EDB0192565}"/>
              </a:ext>
            </a:extLst>
          </p:cNvPr>
          <p:cNvSpPr txBox="1"/>
          <p:nvPr/>
        </p:nvSpPr>
        <p:spPr>
          <a:xfrm>
            <a:off x="1260613" y="3517038"/>
            <a:ext cx="50308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Algorithm: </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V(t)=</a:t>
            </a:r>
            <a:r>
              <a:rPr kumimoji="0" lang="en-US" sz="2000" b="1" i="0" u="none" strike="noStrike" kern="1200" cap="none" spc="0" normalizeH="0" baseline="0" noProof="0" dirty="0" err="1">
                <a:ln>
                  <a:noFill/>
                </a:ln>
                <a:solidFill>
                  <a:srgbClr val="FFC000"/>
                </a:solidFill>
                <a:effectLst/>
                <a:uLnTx/>
                <a:uFillTx/>
                <a:latin typeface="Calibri" panose="020F0502020204030204" pitchFamily="34" charset="0"/>
                <a:ea typeface="+mn-ea"/>
                <a:cs typeface="Calibri" panose="020F0502020204030204" pitchFamily="34" charset="0"/>
              </a:rPr>
              <a:t>γV</a:t>
            </a: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(t−1)+α.∇J(θ)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Now, the weights are updated by θ=θ−V(t).</a:t>
            </a:r>
            <a:endParaRPr kumimoji="0" lang="en-IN" sz="20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endParaRPr>
          </a:p>
        </p:txBody>
      </p:sp>
      <p:sp>
        <p:nvSpPr>
          <p:cNvPr id="11" name="TextBox 10">
            <a:extLst>
              <a:ext uri="{FF2B5EF4-FFF2-40B4-BE49-F238E27FC236}">
                <a16:creationId xmlns:a16="http://schemas.microsoft.com/office/drawing/2014/main" id="{FF196246-DB78-4E19-8E90-F90575ACD535}"/>
              </a:ext>
            </a:extLst>
          </p:cNvPr>
          <p:cNvSpPr txBox="1"/>
          <p:nvPr/>
        </p:nvSpPr>
        <p:spPr>
          <a:xfrm>
            <a:off x="369404" y="4645645"/>
            <a:ext cx="468298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268288" indent="-268288" algn="l">
              <a:buFont typeface="+mj-lt"/>
              <a:buAutoNum type="arabicPeriod"/>
            </a:pPr>
            <a:r>
              <a:rPr lang="en-US" sz="2000" b="0" i="0" dirty="0">
                <a:solidFill>
                  <a:srgbClr val="292929"/>
                </a:solidFill>
                <a:effectLst/>
                <a:latin typeface="charter"/>
              </a:rPr>
              <a:t>Reduces the oscillations and high variance of the parameters.</a:t>
            </a:r>
          </a:p>
          <a:p>
            <a:pPr marL="268288" indent="-268288" algn="l">
              <a:buFont typeface="+mj-lt"/>
              <a:buAutoNum type="arabicPeriod"/>
            </a:pPr>
            <a:r>
              <a:rPr lang="en-US" sz="2000" b="0" i="0" dirty="0">
                <a:solidFill>
                  <a:srgbClr val="292929"/>
                </a:solidFill>
                <a:effectLst/>
                <a:latin typeface="charter"/>
              </a:rPr>
              <a:t>Converges faster than gradient descent.</a:t>
            </a:r>
          </a:p>
        </p:txBody>
      </p:sp>
      <p:sp>
        <p:nvSpPr>
          <p:cNvPr id="7" name="TextBox 6">
            <a:extLst>
              <a:ext uri="{FF2B5EF4-FFF2-40B4-BE49-F238E27FC236}">
                <a16:creationId xmlns:a16="http://schemas.microsoft.com/office/drawing/2014/main" id="{10F55C7D-62D5-49F4-80FD-064678E12766}"/>
              </a:ext>
            </a:extLst>
          </p:cNvPr>
          <p:cNvSpPr txBox="1"/>
          <p:nvPr/>
        </p:nvSpPr>
        <p:spPr>
          <a:xfrm>
            <a:off x="5898874" y="4645645"/>
            <a:ext cx="468298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Disadvantages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algn="l"/>
            <a:r>
              <a:rPr lang="en-IN" sz="2000" b="0" i="0" dirty="0">
                <a:solidFill>
                  <a:srgbClr val="292929"/>
                </a:solidFill>
                <a:effectLst/>
                <a:latin typeface="charter"/>
              </a:rPr>
              <a:t>Computationally costly.</a:t>
            </a:r>
          </a:p>
          <a:p>
            <a:br>
              <a:rPr lang="en-IN" sz="2000" dirty="0"/>
            </a:br>
            <a:endParaRPr lang="en-US" sz="2000" b="0" i="0" dirty="0">
              <a:solidFill>
                <a:srgbClr val="292929"/>
              </a:solidFill>
              <a:effectLst/>
              <a:latin typeface="charter"/>
            </a:endParaRPr>
          </a:p>
        </p:txBody>
      </p:sp>
      <p:sp>
        <p:nvSpPr>
          <p:cNvPr id="10" name="TextBox 9">
            <a:extLst>
              <a:ext uri="{FF2B5EF4-FFF2-40B4-BE49-F238E27FC236}">
                <a16:creationId xmlns:a16="http://schemas.microsoft.com/office/drawing/2014/main" id="{02C17A95-DF66-4AAE-A031-92E82A9C8583}"/>
              </a:ext>
            </a:extLst>
          </p:cNvPr>
          <p:cNvSpPr txBox="1"/>
          <p:nvPr/>
        </p:nvSpPr>
        <p:spPr>
          <a:xfrm>
            <a:off x="6291470" y="3640238"/>
            <a:ext cx="6097656" cy="923330"/>
          </a:xfrm>
          <a:prstGeom prst="rect">
            <a:avLst/>
          </a:prstGeom>
          <a:noFill/>
        </p:spPr>
        <p:txBody>
          <a:bodyPr wrap="square">
            <a:spAutoFit/>
          </a:bodyPr>
          <a:lstStyle/>
          <a:p>
            <a:pPr algn="l"/>
            <a:r>
              <a:rPr lang="en-US" b="0" i="0" dirty="0">
                <a:solidFill>
                  <a:schemeClr val="bg1"/>
                </a:solidFill>
                <a:effectLst/>
                <a:latin typeface="charter"/>
              </a:rPr>
              <a:t>The momentum term </a:t>
            </a:r>
            <a:r>
              <a:rPr lang="en-US" b="1" i="0" dirty="0">
                <a:solidFill>
                  <a:schemeClr val="bg1"/>
                </a:solidFill>
                <a:effectLst/>
                <a:latin typeface="charter"/>
              </a:rPr>
              <a:t>γ</a:t>
            </a:r>
            <a:r>
              <a:rPr lang="en-US" b="0" i="0" dirty="0">
                <a:solidFill>
                  <a:schemeClr val="bg1"/>
                </a:solidFill>
                <a:effectLst/>
                <a:latin typeface="charter"/>
              </a:rPr>
              <a:t> is usually set to 0.9 or a similar value.</a:t>
            </a:r>
          </a:p>
          <a:p>
            <a:br>
              <a:rPr lang="en-US"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938136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9AB71-0587-4922-A6CC-288D5E0D3A09}"/>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171932BC-067E-490D-886C-31CD9ADB3E33}"/>
              </a:ext>
            </a:extLst>
          </p:cNvPr>
          <p:cNvSpPr>
            <a:spLocks noGrp="1"/>
          </p:cNvSpPr>
          <p:nvPr>
            <p:ph idx="1"/>
          </p:nvPr>
        </p:nvSpPr>
        <p:spPr/>
        <p:txBody>
          <a:bodyPr/>
          <a:lstStyle/>
          <a:p>
            <a:endParaRPr lang="en-IN" dirty="0"/>
          </a:p>
        </p:txBody>
      </p:sp>
      <p:pic>
        <p:nvPicPr>
          <p:cNvPr id="13314" name="Picture 2">
            <a:extLst>
              <a:ext uri="{FF2B5EF4-FFF2-40B4-BE49-F238E27FC236}">
                <a16:creationId xmlns:a16="http://schemas.microsoft.com/office/drawing/2014/main" id="{3F9C3A3E-4306-429E-995B-FC2FB19F8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623294"/>
            <a:ext cx="6217133" cy="524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63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173038" indent="0">
              <a:buNone/>
            </a:pPr>
            <a:r>
              <a:rPr lang="en-US" sz="2800" b="1" dirty="0">
                <a:solidFill>
                  <a:srgbClr val="FFC000"/>
                </a:solidFill>
              </a:rPr>
              <a:t>Adam</a:t>
            </a:r>
            <a:endParaRPr lang="en-US" dirty="0">
              <a:solidFill>
                <a:schemeClr val="bg1"/>
              </a:solidFill>
            </a:endParaRPr>
          </a:p>
          <a:p>
            <a:pPr marL="515938" indent="-342900">
              <a:buFont typeface="Wingdings" panose="05000000000000000000" pitchFamily="2" charset="2"/>
              <a:buChar char="Ø"/>
            </a:pPr>
            <a:r>
              <a:rPr lang="en-US" dirty="0">
                <a:solidFill>
                  <a:schemeClr val="bg1"/>
                </a:solidFill>
              </a:rPr>
              <a:t> Adaptive Moment Estimation : works with momentums of first and second order.</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11" name="TextBox 10">
            <a:extLst>
              <a:ext uri="{FF2B5EF4-FFF2-40B4-BE49-F238E27FC236}">
                <a16:creationId xmlns:a16="http://schemas.microsoft.com/office/drawing/2014/main" id="{FF196246-DB78-4E19-8E90-F90575ACD535}"/>
              </a:ext>
            </a:extLst>
          </p:cNvPr>
          <p:cNvSpPr txBox="1"/>
          <p:nvPr/>
        </p:nvSpPr>
        <p:spPr>
          <a:xfrm>
            <a:off x="369404" y="4645645"/>
            <a:ext cx="4938092"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268288" indent="-268288" algn="l">
              <a:buFont typeface="+mj-lt"/>
              <a:buAutoNum type="arabicPeriod"/>
            </a:pPr>
            <a:r>
              <a:rPr lang="en-US" sz="2000" b="0" i="0" dirty="0">
                <a:solidFill>
                  <a:srgbClr val="292929"/>
                </a:solidFill>
                <a:effectLst/>
                <a:latin typeface="charter"/>
              </a:rPr>
              <a:t>The method is too fast and converges rapidly.</a:t>
            </a:r>
          </a:p>
          <a:p>
            <a:pPr marL="268288" indent="-268288" algn="l">
              <a:buFont typeface="+mj-lt"/>
              <a:buAutoNum type="arabicPeriod"/>
            </a:pPr>
            <a:r>
              <a:rPr lang="en-US" sz="2000" b="0" i="0" dirty="0">
                <a:solidFill>
                  <a:srgbClr val="292929"/>
                </a:solidFill>
                <a:effectLst/>
                <a:latin typeface="charter"/>
              </a:rPr>
              <a:t>Rectifies vanishing learning rate, high variance.</a:t>
            </a:r>
          </a:p>
        </p:txBody>
      </p:sp>
      <p:sp>
        <p:nvSpPr>
          <p:cNvPr id="7" name="TextBox 6">
            <a:extLst>
              <a:ext uri="{FF2B5EF4-FFF2-40B4-BE49-F238E27FC236}">
                <a16:creationId xmlns:a16="http://schemas.microsoft.com/office/drawing/2014/main" id="{10F55C7D-62D5-49F4-80FD-064678E12766}"/>
              </a:ext>
            </a:extLst>
          </p:cNvPr>
          <p:cNvSpPr txBox="1"/>
          <p:nvPr/>
        </p:nvSpPr>
        <p:spPr>
          <a:xfrm>
            <a:off x="5898874" y="4645645"/>
            <a:ext cx="468298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Advantages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292929"/>
                </a:solidFill>
                <a:effectLst/>
                <a:uLnTx/>
                <a:uFillTx/>
                <a:latin typeface="charter"/>
                <a:ea typeface="+mn-ea"/>
                <a:cs typeface="+mn-cs"/>
              </a:rPr>
              <a:t>One more hyper-parameter is added which needs to be selected manually and accurately.</a:t>
            </a:r>
          </a:p>
        </p:txBody>
      </p:sp>
      <p:pic>
        <p:nvPicPr>
          <p:cNvPr id="4098" name="Picture 2">
            <a:extLst>
              <a:ext uri="{FF2B5EF4-FFF2-40B4-BE49-F238E27FC236}">
                <a16:creationId xmlns:a16="http://schemas.microsoft.com/office/drawing/2014/main" id="{6AD24ED5-E6B8-4C96-A08B-38245585C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363" y="3058768"/>
            <a:ext cx="2139822" cy="14836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D1FFDBF-1456-4382-BCA2-26C8E666D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136" y="3227394"/>
            <a:ext cx="3349486" cy="9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Multilayer Perceptron</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515938" indent="-342900">
              <a:buFont typeface="Wingdings" panose="05000000000000000000" pitchFamily="2" charset="2"/>
              <a:buChar char="Ø"/>
            </a:pPr>
            <a:r>
              <a:rPr lang="en-US" b="1" dirty="0">
                <a:solidFill>
                  <a:srgbClr val="FFC000"/>
                </a:solidFill>
              </a:rPr>
              <a:t> It is a neural network where the mapping between inputs and output is non-linear.</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10" name="TextBox 9">
            <a:extLst>
              <a:ext uri="{FF2B5EF4-FFF2-40B4-BE49-F238E27FC236}">
                <a16:creationId xmlns:a16="http://schemas.microsoft.com/office/drawing/2014/main" id="{D025B6B6-1B97-49EC-9F19-383C4B85D6A8}"/>
              </a:ext>
            </a:extLst>
          </p:cNvPr>
          <p:cNvSpPr txBox="1"/>
          <p:nvPr/>
        </p:nvSpPr>
        <p:spPr>
          <a:xfrm>
            <a:off x="6689036" y="2505670"/>
            <a:ext cx="5218044" cy="2862322"/>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chemeClr val="bg1"/>
                </a:solidFill>
                <a:effectLst/>
                <a:latin typeface="Calibri" panose="020F0502020204030204" pitchFamily="34" charset="0"/>
                <a:cs typeface="Calibri" panose="020F0502020204030204" pitchFamily="34" charset="0"/>
              </a:rPr>
              <a:t>Inputs are combined with the initial weights in a weighted sum and subjected to the activation function.</a:t>
            </a:r>
          </a:p>
          <a:p>
            <a:pPr marL="285750" indent="-2857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Each linear combination is propagated to the next layer</a:t>
            </a:r>
          </a:p>
          <a:p>
            <a:pPr marL="285750" indent="-2857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The neurons in the neural network are connected to each other by weights.</a:t>
            </a:r>
          </a:p>
          <a:p>
            <a:pPr marL="285750" indent="-285750">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Apart from weights, each neuron also has its own bias.</a:t>
            </a:r>
            <a:endParaRPr lang="en-IN" sz="2000" b="1" dirty="0">
              <a:solidFill>
                <a:schemeClr val="bg1"/>
              </a:solidFill>
              <a:latin typeface="Calibri" panose="020F0502020204030204" pitchFamily="34" charset="0"/>
              <a:cs typeface="Calibri" panose="020F0502020204030204" pitchFamily="34" charset="0"/>
            </a:endParaRPr>
          </a:p>
        </p:txBody>
      </p:sp>
      <p:pic>
        <p:nvPicPr>
          <p:cNvPr id="2050" name="Picture 2" descr="Feed Forward Neural Network">
            <a:extLst>
              <a:ext uri="{FF2B5EF4-FFF2-40B4-BE49-F238E27FC236}">
                <a16:creationId xmlns:a16="http://schemas.microsoft.com/office/drawing/2014/main" id="{CF6A795B-BA41-43A5-8559-1500DE5713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56"/>
          <a:stretch/>
        </p:blipFill>
        <p:spPr bwMode="auto">
          <a:xfrm>
            <a:off x="284920" y="2333105"/>
            <a:ext cx="6096000" cy="379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7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9AB71-0587-4922-A6CC-288D5E0D3A09}"/>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171932BC-067E-490D-886C-31CD9ADB3E33}"/>
              </a:ext>
            </a:extLst>
          </p:cNvPr>
          <p:cNvSpPr>
            <a:spLocks noGrp="1"/>
          </p:cNvSpPr>
          <p:nvPr>
            <p:ph idx="1"/>
          </p:nvPr>
        </p:nvSpPr>
        <p:spPr/>
        <p:txBody>
          <a:bodyPr/>
          <a:lstStyle/>
          <a:p>
            <a:endParaRPr lang="en-IN" dirty="0"/>
          </a:p>
        </p:txBody>
      </p:sp>
      <p:pic>
        <p:nvPicPr>
          <p:cNvPr id="15362" name="Picture 2">
            <a:extLst>
              <a:ext uri="{FF2B5EF4-FFF2-40B4-BE49-F238E27FC236}">
                <a16:creationId xmlns:a16="http://schemas.microsoft.com/office/drawing/2014/main" id="{08984A0D-86C4-4043-82B0-F3662D8D6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30" y="471488"/>
            <a:ext cx="7136296" cy="59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54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560DDA5-E034-4499-A392-570E0881523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8356" y="387626"/>
            <a:ext cx="5267739" cy="647037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DDED631-CC41-483B-9D43-3462D250153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26476" y="387626"/>
            <a:ext cx="5497168" cy="647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89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Optimizers</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515938" indent="-342900">
              <a:buFont typeface="Wingdings" panose="05000000000000000000" pitchFamily="2" charset="2"/>
              <a:buChar char="Ø"/>
            </a:pPr>
            <a:r>
              <a:rPr lang="en-US" dirty="0">
                <a:solidFill>
                  <a:schemeClr val="bg1"/>
                </a:solidFill>
              </a:rPr>
              <a:t>Adam is the best optimizers. If one wants to train the neural network in less time and more efficiently then Adam is the optimizer.</a:t>
            </a:r>
          </a:p>
          <a:p>
            <a:pPr marL="515938" indent="-342900">
              <a:buFont typeface="Wingdings" panose="05000000000000000000" pitchFamily="2" charset="2"/>
              <a:buChar char="Ø"/>
            </a:pPr>
            <a:r>
              <a:rPr lang="en-US" dirty="0">
                <a:solidFill>
                  <a:schemeClr val="bg1"/>
                </a:solidFill>
              </a:rPr>
              <a:t>For sparse data use the optimizers with dynamic learning rate.</a:t>
            </a:r>
          </a:p>
          <a:p>
            <a:pPr marL="515938" indent="-342900">
              <a:buFont typeface="Wingdings" panose="05000000000000000000" pitchFamily="2" charset="2"/>
              <a:buChar char="Ø"/>
            </a:pPr>
            <a:r>
              <a:rPr lang="en-US" dirty="0">
                <a:solidFill>
                  <a:schemeClr val="bg1"/>
                </a:solidFill>
              </a:rPr>
              <a:t>If, want to use gradient descent algorithm then min-batch gradient descent is the best option.</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6" name="TextBox 5">
            <a:extLst>
              <a:ext uri="{FF2B5EF4-FFF2-40B4-BE49-F238E27FC236}">
                <a16:creationId xmlns:a16="http://schemas.microsoft.com/office/drawing/2014/main" id="{7C9F4038-3A60-4300-BEA0-C8DC9BAD6F23}"/>
              </a:ext>
            </a:extLst>
          </p:cNvPr>
          <p:cNvSpPr txBox="1"/>
          <p:nvPr/>
        </p:nvSpPr>
        <p:spPr>
          <a:xfrm>
            <a:off x="2621446" y="4189200"/>
            <a:ext cx="6097656" cy="646331"/>
          </a:xfrm>
          <a:prstGeom prst="rect">
            <a:avLst/>
          </a:prstGeom>
          <a:noFill/>
        </p:spPr>
        <p:txBody>
          <a:bodyPr wrap="square">
            <a:spAutoFit/>
          </a:bodyPr>
          <a:lstStyle/>
          <a:p>
            <a:r>
              <a:rPr lang="en-IN" dirty="0">
                <a:highlight>
                  <a:srgbClr val="FFFF00"/>
                </a:highlight>
              </a:rPr>
              <a:t>https://machinelearningmastery.com/implement-backpropagation-algorithm-scratch-python/</a:t>
            </a:r>
          </a:p>
        </p:txBody>
      </p:sp>
    </p:spTree>
    <p:extLst>
      <p:ext uri="{BB962C8B-B14F-4D97-AF65-F5344CB8AC3E}">
        <p14:creationId xmlns:p14="http://schemas.microsoft.com/office/powerpoint/2010/main" val="3292582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06D7-1A73-4BE7-9451-9390501B4B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0D397C-2E81-416E-AFF6-2455655B4700}"/>
              </a:ext>
            </a:extLst>
          </p:cNvPr>
          <p:cNvSpPr>
            <a:spLocks noGrp="1"/>
          </p:cNvSpPr>
          <p:nvPr>
            <p:ph idx="1"/>
          </p:nvPr>
        </p:nvSpPr>
        <p:spPr/>
        <p:txBody>
          <a:bodyPr>
            <a:normAutofit fontScale="55000" lnSpcReduction="20000"/>
          </a:bodyPr>
          <a:lstStyle/>
          <a:p>
            <a:r>
              <a:rPr lang="en-IN" dirty="0">
                <a:hlinkClick r:id="rId2"/>
              </a:rPr>
              <a:t>https://medium.com/nerd-for-tech/flux-prediction-using-single-layer-perceptron-and-multilayer-perceptron-cf82c1341c33</a:t>
            </a:r>
            <a:r>
              <a:rPr lang="en-IN" dirty="0"/>
              <a:t> </a:t>
            </a:r>
          </a:p>
          <a:p>
            <a:endParaRPr lang="en-IN" dirty="0"/>
          </a:p>
          <a:p>
            <a:r>
              <a:rPr lang="en-IN" dirty="0">
                <a:hlinkClick r:id="rId3"/>
              </a:rPr>
              <a:t>https://towardsdatascience.com/multilayer-perceptron-explained-with-a-real-life-example-and-python-code-sentiment-analysis-cb408ee93141</a:t>
            </a:r>
            <a:r>
              <a:rPr lang="en-IN" dirty="0"/>
              <a:t> </a:t>
            </a:r>
          </a:p>
          <a:p>
            <a:r>
              <a:rPr lang="en-IN" dirty="0"/>
              <a:t> </a:t>
            </a:r>
          </a:p>
          <a:p>
            <a:r>
              <a:rPr lang="en-IN" dirty="0">
                <a:hlinkClick r:id="rId4"/>
              </a:rPr>
              <a:t>https://towardsdatascience.com/activation-functions-neural-networks-1cbd9f8d91d6</a:t>
            </a:r>
            <a:r>
              <a:rPr lang="en-IN" dirty="0"/>
              <a:t> </a:t>
            </a:r>
          </a:p>
          <a:p>
            <a:endParaRPr lang="en-IN" dirty="0"/>
          </a:p>
          <a:p>
            <a:r>
              <a:rPr lang="en-IN" dirty="0">
                <a:hlinkClick r:id="rId5"/>
              </a:rPr>
              <a:t>https://www.geeksforgeeks.org/activation-functions-neural-networks/</a:t>
            </a:r>
            <a:r>
              <a:rPr lang="en-IN" dirty="0"/>
              <a:t> </a:t>
            </a:r>
          </a:p>
          <a:p>
            <a:endParaRPr lang="en-IN" dirty="0"/>
          </a:p>
          <a:p>
            <a:r>
              <a:rPr lang="en-IN" dirty="0">
                <a:hlinkClick r:id="rId2"/>
              </a:rPr>
              <a:t>https://medium.com/nerd-for-tech/flux-prediction-using-single-layer-perceptron-and-multilayer-perceptron-cf82c1341c33</a:t>
            </a:r>
            <a:r>
              <a:rPr lang="en-IN" dirty="0"/>
              <a:t>  	</a:t>
            </a:r>
          </a:p>
          <a:p>
            <a:endParaRPr lang="en-IN" dirty="0"/>
          </a:p>
          <a:p>
            <a:r>
              <a:rPr lang="en-IN" dirty="0">
                <a:hlinkClick r:id="rId6"/>
              </a:rPr>
              <a:t>https://towardsdatascience.com/how-does-back-propagation-in-artificial-neural-networks-work-c7cad873ea7</a:t>
            </a:r>
            <a:r>
              <a:rPr lang="en-IN" dirty="0"/>
              <a:t> </a:t>
            </a:r>
          </a:p>
          <a:p>
            <a:r>
              <a:rPr lang="en-IN" dirty="0">
                <a:hlinkClick r:id="rId7"/>
              </a:rPr>
              <a:t>https://towardsdatascience.com/optimizers-for-training-neural-network-59450d71caf6</a:t>
            </a:r>
            <a:r>
              <a:rPr lang="en-IN" dirty="0"/>
              <a:t> </a:t>
            </a:r>
          </a:p>
          <a:p>
            <a:r>
              <a:rPr lang="en-IN" dirty="0">
                <a:hlinkClick r:id="rId8"/>
              </a:rPr>
              <a:t>https://www.analyticsvidhya.com/blog/2021/10/a-comprehensive-guide-on-deep-learning-optimizers/</a:t>
            </a:r>
            <a:r>
              <a:rPr lang="en-IN" dirty="0"/>
              <a:t> </a:t>
            </a:r>
          </a:p>
        </p:txBody>
      </p:sp>
      <p:sp>
        <p:nvSpPr>
          <p:cNvPr id="4" name="Footer Placeholder 3">
            <a:extLst>
              <a:ext uri="{FF2B5EF4-FFF2-40B4-BE49-F238E27FC236}">
                <a16:creationId xmlns:a16="http://schemas.microsoft.com/office/drawing/2014/main" id="{632C10F9-2D03-418A-B349-A7582EDC3749}"/>
              </a:ext>
            </a:extLst>
          </p:cNvPr>
          <p:cNvSpPr>
            <a:spLocks noGrp="1"/>
          </p:cNvSpPr>
          <p:nvPr>
            <p:ph type="ftr" sz="quarter" idx="11"/>
          </p:nvPr>
        </p:nvSpPr>
        <p:spPr/>
        <p:txBody>
          <a:bodyPr/>
          <a:lstStyle/>
          <a:p>
            <a:r>
              <a:rPr lang="en-US"/>
              <a:t>Dr.Sikha, Amrita Vishwa VidhyaPeetham</a:t>
            </a:r>
          </a:p>
        </p:txBody>
      </p:sp>
    </p:spTree>
    <p:extLst>
      <p:ext uri="{BB962C8B-B14F-4D97-AF65-F5344CB8AC3E}">
        <p14:creationId xmlns:p14="http://schemas.microsoft.com/office/powerpoint/2010/main" val="3325090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Thank you</a:t>
            </a:r>
          </a:p>
        </p:txBody>
      </p:sp>
      <p:sp>
        <p:nvSpPr>
          <p:cNvPr id="5" name="Text Placeholder 4"/>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a:t>Dr.Sikha, Amrita Vishwa VidhyaPeetham</a:t>
            </a:r>
          </a:p>
        </p:txBody>
      </p:sp>
    </p:spTree>
    <p:extLst>
      <p:ext uri="{BB962C8B-B14F-4D97-AF65-F5344CB8AC3E}">
        <p14:creationId xmlns:p14="http://schemas.microsoft.com/office/powerpoint/2010/main" val="421875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Multilayer Perceptron-Training</a:t>
            </a:r>
            <a:endParaRPr lang="en-US" b="1" dirty="0">
              <a:solidFill>
                <a:srgbClr val="FF0000"/>
              </a:solidFill>
            </a:endParaRPr>
          </a:p>
        </p:txBody>
      </p:sp>
      <p:sp>
        <p:nvSpPr>
          <p:cNvPr id="2" name="Content Placeholder 1"/>
          <p:cNvSpPr>
            <a:spLocks noGrp="1"/>
          </p:cNvSpPr>
          <p:nvPr>
            <p:ph idx="1"/>
          </p:nvPr>
        </p:nvSpPr>
        <p:spPr>
          <a:xfrm>
            <a:off x="457201" y="1822002"/>
            <a:ext cx="11121886" cy="4023360"/>
          </a:xfrm>
        </p:spPr>
        <p:txBody>
          <a:bodyPr>
            <a:normAutofit/>
          </a:bodyPr>
          <a:lstStyle/>
          <a:p>
            <a:pPr marL="515938" indent="-342900">
              <a:buFont typeface="Wingdings" panose="05000000000000000000" pitchFamily="2" charset="2"/>
              <a:buChar char="Ø"/>
            </a:pPr>
            <a:r>
              <a:rPr lang="en-US" dirty="0">
                <a:solidFill>
                  <a:schemeClr val="bg1"/>
                </a:solidFill>
                <a:effectLst/>
              </a:rPr>
              <a:t>Training involves adjusting the parameters, or the weights and biases, of the model to minimize error</a:t>
            </a: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8" name="TextBox 7">
            <a:extLst>
              <a:ext uri="{FF2B5EF4-FFF2-40B4-BE49-F238E27FC236}">
                <a16:creationId xmlns:a16="http://schemas.microsoft.com/office/drawing/2014/main" id="{3F3FE47E-40FF-47DC-9E32-FDDCE8DCDC1C}"/>
              </a:ext>
            </a:extLst>
          </p:cNvPr>
          <p:cNvSpPr txBox="1"/>
          <p:nvPr/>
        </p:nvSpPr>
        <p:spPr>
          <a:xfrm>
            <a:off x="163995" y="2688686"/>
            <a:ext cx="5688496"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l"/>
            <a:r>
              <a:rPr lang="en-US" b="1" i="0" dirty="0">
                <a:solidFill>
                  <a:schemeClr val="bg1"/>
                </a:solidFill>
                <a:effectLst/>
                <a:latin typeface="Calibri" panose="020F0502020204030204" pitchFamily="34" charset="0"/>
                <a:cs typeface="Calibri" panose="020F0502020204030204" pitchFamily="34" charset="0"/>
              </a:rPr>
              <a:t>Forward Propagation</a:t>
            </a:r>
            <a:r>
              <a:rPr lang="en-US" b="0" i="0" dirty="0">
                <a:solidFill>
                  <a:schemeClr val="bg1"/>
                </a:solidFill>
                <a:effectLst/>
                <a:latin typeface="Calibri" panose="020F0502020204030204" pitchFamily="34" charset="0"/>
                <a:cs typeface="Calibri" panose="020F0502020204030204" pitchFamily="34" charset="0"/>
              </a:rPr>
              <a:t>: </a:t>
            </a:r>
          </a:p>
          <a:p>
            <a:pPr algn="l"/>
            <a:r>
              <a:rPr lang="en-US" b="0" i="0" dirty="0">
                <a:solidFill>
                  <a:schemeClr val="bg1"/>
                </a:solidFill>
                <a:effectLst/>
                <a:latin typeface="Calibri" panose="020F0502020204030204" pitchFamily="34" charset="0"/>
                <a:cs typeface="Calibri" panose="020F0502020204030204" pitchFamily="34" charset="0"/>
              </a:rPr>
              <a:t>In the </a:t>
            </a:r>
            <a:r>
              <a:rPr lang="en-US" b="0" i="1" dirty="0">
                <a:solidFill>
                  <a:schemeClr val="bg1"/>
                </a:solidFill>
                <a:effectLst/>
                <a:latin typeface="Calibri" panose="020F0502020204030204" pitchFamily="34" charset="0"/>
                <a:cs typeface="Calibri" panose="020F0502020204030204" pitchFamily="34" charset="0"/>
              </a:rPr>
              <a:t>forward pass</a:t>
            </a:r>
            <a:r>
              <a:rPr lang="en-US" b="0" i="0" dirty="0">
                <a:solidFill>
                  <a:schemeClr val="bg1"/>
                </a:solidFill>
                <a:effectLst/>
                <a:latin typeface="Calibri" panose="020F0502020204030204" pitchFamily="34" charset="0"/>
                <a:cs typeface="Calibri" panose="020F0502020204030204" pitchFamily="34" charset="0"/>
              </a:rPr>
              <a:t>, the signal flow moves from the input layer through the hidden layers to the output layer, and the decision of the output layer is measured against the ground truth labels. And then will find error against ground truth and true label.</a:t>
            </a:r>
          </a:p>
        </p:txBody>
      </p:sp>
      <p:sp>
        <p:nvSpPr>
          <p:cNvPr id="11" name="TextBox 10">
            <a:extLst>
              <a:ext uri="{FF2B5EF4-FFF2-40B4-BE49-F238E27FC236}">
                <a16:creationId xmlns:a16="http://schemas.microsoft.com/office/drawing/2014/main" id="{C25B13F8-0118-43D8-B2C8-BB4685CA165D}"/>
              </a:ext>
            </a:extLst>
          </p:cNvPr>
          <p:cNvSpPr txBox="1"/>
          <p:nvPr/>
        </p:nvSpPr>
        <p:spPr>
          <a:xfrm>
            <a:off x="6522555" y="2582615"/>
            <a:ext cx="5505450"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l"/>
            <a:r>
              <a:rPr lang="en-IN" b="1" i="1" dirty="0">
                <a:solidFill>
                  <a:schemeClr val="bg1"/>
                </a:solidFill>
                <a:effectLst/>
                <a:latin typeface="charter"/>
              </a:rPr>
              <a:t>Back-propagation: </a:t>
            </a:r>
          </a:p>
          <a:p>
            <a:pPr algn="l"/>
            <a:r>
              <a:rPr lang="en-US" b="0" i="0" dirty="0">
                <a:solidFill>
                  <a:schemeClr val="bg1"/>
                </a:solidFill>
                <a:effectLst/>
                <a:latin typeface="Calibri" panose="020F0502020204030204" pitchFamily="34" charset="0"/>
                <a:cs typeface="Calibri" panose="020F0502020204030204" pitchFamily="34" charset="0"/>
              </a:rPr>
              <a:t>It is the practice of fine-tuning the weights of a neural net based on the error rate (i.e. loss) obtained in the previous epoch (i.e. iteration). Proper tuning of the weights ensures lower error rates, making the model reliable by increasing its generalization.</a:t>
            </a:r>
          </a:p>
        </p:txBody>
      </p:sp>
      <p:sp>
        <p:nvSpPr>
          <p:cNvPr id="5" name="TextBox 4">
            <a:extLst>
              <a:ext uri="{FF2B5EF4-FFF2-40B4-BE49-F238E27FC236}">
                <a16:creationId xmlns:a16="http://schemas.microsoft.com/office/drawing/2014/main" id="{784A8581-0F39-41B7-A6A0-20378E47BCC7}"/>
              </a:ext>
            </a:extLst>
          </p:cNvPr>
          <p:cNvSpPr txBox="1"/>
          <p:nvPr/>
        </p:nvSpPr>
        <p:spPr>
          <a:xfrm>
            <a:off x="3379305" y="2120950"/>
            <a:ext cx="4114800" cy="461665"/>
          </a:xfrm>
          <a:prstGeom prst="rect">
            <a:avLst/>
          </a:prstGeom>
          <a:noFill/>
        </p:spPr>
        <p:txBody>
          <a:bodyPr wrap="square" rtlCol="0">
            <a:spAutoFit/>
          </a:bodyPr>
          <a:lstStyle/>
          <a:p>
            <a:r>
              <a:rPr lang="en-US" sz="2400" b="1" dirty="0">
                <a:solidFill>
                  <a:srgbClr val="FFC000"/>
                </a:solidFill>
              </a:rPr>
              <a:t>Learning happens in two ways</a:t>
            </a:r>
            <a:endParaRPr lang="en-IN" sz="2400" b="1" dirty="0">
              <a:solidFill>
                <a:srgbClr val="FFC000"/>
              </a:solidFill>
            </a:endParaRPr>
          </a:p>
        </p:txBody>
      </p:sp>
      <p:pic>
        <p:nvPicPr>
          <p:cNvPr id="1026" name="Picture 2" descr="What is backpropagation 3b1b Mathematics, three blue one brown, 3 blue 1 brown, machine learning, deep learning, neural networks GIF">
            <a:extLst>
              <a:ext uri="{FF2B5EF4-FFF2-40B4-BE49-F238E27FC236}">
                <a16:creationId xmlns:a16="http://schemas.microsoft.com/office/drawing/2014/main" id="{A7AEE50D-AA75-464D-B1D5-B5A0FBAB5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217" y="4443012"/>
            <a:ext cx="6370983" cy="241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86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a:bodyPr>
          <a:lstStyle/>
          <a:p>
            <a:pPr marL="515938" indent="-342900">
              <a:buFont typeface="Wingdings" panose="05000000000000000000" pitchFamily="2" charset="2"/>
              <a:buChar char="Ø"/>
            </a:pPr>
            <a:r>
              <a:rPr lang="en-US" dirty="0">
                <a:solidFill>
                  <a:schemeClr val="bg1"/>
                </a:solidFill>
              </a:rPr>
              <a:t>L</a:t>
            </a:r>
            <a:r>
              <a:rPr lang="en-US" dirty="0">
                <a:solidFill>
                  <a:schemeClr val="bg1"/>
                </a:solidFill>
                <a:effectLst/>
              </a:rPr>
              <a:t>earning mechanism that allows the Multilayer Perceptron to iteratively adjust the weights in the network, with the goal of minimizing the cost function.</a:t>
            </a: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5" name="TextBox 4">
            <a:extLst>
              <a:ext uri="{FF2B5EF4-FFF2-40B4-BE49-F238E27FC236}">
                <a16:creationId xmlns:a16="http://schemas.microsoft.com/office/drawing/2014/main" id="{784A8581-0F39-41B7-A6A0-20378E47BCC7}"/>
              </a:ext>
            </a:extLst>
          </p:cNvPr>
          <p:cNvSpPr txBox="1"/>
          <p:nvPr/>
        </p:nvSpPr>
        <p:spPr>
          <a:xfrm>
            <a:off x="2653747" y="2589648"/>
            <a:ext cx="6539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The activation function should be differentiable</a:t>
            </a:r>
            <a:endParaRPr kumimoji="0" lang="en-IN" sz="24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8874D8C8-1BF8-4296-B702-84A43E69D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106" y="3051313"/>
            <a:ext cx="5862267" cy="37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50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pic>
        <p:nvPicPr>
          <p:cNvPr id="3074" name="Picture 2" descr="Backpropagation">
            <a:extLst>
              <a:ext uri="{FF2B5EF4-FFF2-40B4-BE49-F238E27FC236}">
                <a16:creationId xmlns:a16="http://schemas.microsoft.com/office/drawing/2014/main" id="{682E02F5-E729-4878-AEE6-B88611FC1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807" y="1818861"/>
            <a:ext cx="709985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068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sp>
        <p:nvSpPr>
          <p:cNvPr id="2" name="Content Placeholder 1"/>
          <p:cNvSpPr>
            <a:spLocks noGrp="1"/>
          </p:cNvSpPr>
          <p:nvPr>
            <p:ph idx="1"/>
          </p:nvPr>
        </p:nvSpPr>
        <p:spPr>
          <a:xfrm>
            <a:off x="457201" y="1901514"/>
            <a:ext cx="11121886" cy="4023360"/>
          </a:xfrm>
        </p:spPr>
        <p:txBody>
          <a:bodyPr>
            <a:normAutofit lnSpcReduction="10000"/>
          </a:bodyPr>
          <a:lstStyle/>
          <a:p>
            <a:pPr marL="515938" indent="-342900">
              <a:buFont typeface="Wingdings" panose="05000000000000000000" pitchFamily="2" charset="2"/>
              <a:buChar char="Ø"/>
            </a:pPr>
            <a:r>
              <a:rPr lang="en-US" dirty="0">
                <a:solidFill>
                  <a:schemeClr val="bg1"/>
                </a:solidFill>
              </a:rPr>
              <a:t>In each iteration, after the weighted sums are forwarded through all layers, the gradient of the Mean Squared Error is computed across all input and output pairs.</a:t>
            </a:r>
          </a:p>
          <a:p>
            <a:pPr marL="515938" indent="-342900">
              <a:buFont typeface="Wingdings" panose="05000000000000000000" pitchFamily="2" charset="2"/>
              <a:buChar char="Ø"/>
            </a:pPr>
            <a:r>
              <a:rPr lang="en-US" dirty="0">
                <a:solidFill>
                  <a:schemeClr val="bg1"/>
                </a:solidFill>
              </a:rPr>
              <a:t>The weights of the first hidden layer are updated with the value of the gradient.</a:t>
            </a:r>
          </a:p>
          <a:p>
            <a:pPr marL="173038" indent="0">
              <a:buNone/>
            </a:pPr>
            <a:endParaRPr lang="en-US" dirty="0">
              <a:solidFill>
                <a:schemeClr val="bg1"/>
              </a:solidFill>
            </a:endParaRPr>
          </a:p>
          <a:p>
            <a:pPr marL="173038" indent="0">
              <a:buNone/>
            </a:pPr>
            <a:r>
              <a:rPr lang="en-US" b="1" dirty="0">
                <a:solidFill>
                  <a:srgbClr val="FFC000"/>
                </a:solidFill>
              </a:rPr>
              <a:t>Optimizers are used to update the weights:</a:t>
            </a:r>
          </a:p>
          <a:p>
            <a:pPr marL="1431925" indent="-342900">
              <a:buFont typeface="Arial" panose="020B0604020202020204" pitchFamily="34" charset="0"/>
              <a:buChar char="•"/>
            </a:pPr>
            <a:r>
              <a:rPr lang="en-IN" i="0" dirty="0">
                <a:solidFill>
                  <a:srgbClr val="FFC000"/>
                </a:solidFill>
                <a:effectLst/>
              </a:rPr>
              <a:t>Gradient Descent</a:t>
            </a:r>
          </a:p>
          <a:p>
            <a:pPr marL="1431925" indent="-342900">
              <a:buFont typeface="Arial" panose="020B0604020202020204" pitchFamily="34" charset="0"/>
              <a:buChar char="•"/>
            </a:pPr>
            <a:r>
              <a:rPr lang="en-IN" b="0" i="0" dirty="0">
                <a:solidFill>
                  <a:srgbClr val="FFC000"/>
                </a:solidFill>
                <a:effectLst/>
              </a:rPr>
              <a:t>Stochastic Gradient Descent (SGD)</a:t>
            </a:r>
          </a:p>
          <a:p>
            <a:pPr marL="1431925" indent="-342900">
              <a:buFont typeface="Arial" panose="020B0604020202020204" pitchFamily="34" charset="0"/>
              <a:buChar char="•"/>
            </a:pPr>
            <a:r>
              <a:rPr lang="en-IN" b="0" i="0" dirty="0">
                <a:solidFill>
                  <a:srgbClr val="FFC000"/>
                </a:solidFill>
                <a:effectLst/>
              </a:rPr>
              <a:t>Mini-Batch Gradient Descent</a:t>
            </a:r>
          </a:p>
          <a:p>
            <a:pPr marL="1431925" indent="-342900">
              <a:buFont typeface="Arial" panose="020B0604020202020204" pitchFamily="34" charset="0"/>
              <a:buChar char="•"/>
            </a:pPr>
            <a:r>
              <a:rPr lang="en-IN" b="0" i="0" dirty="0">
                <a:solidFill>
                  <a:srgbClr val="FFC000"/>
                </a:solidFill>
                <a:effectLst/>
              </a:rPr>
              <a:t>Momentum</a:t>
            </a:r>
          </a:p>
          <a:p>
            <a:pPr marL="1431925" indent="-342900">
              <a:buFont typeface="Arial" panose="020B0604020202020204" pitchFamily="34" charset="0"/>
              <a:buChar char="•"/>
            </a:pPr>
            <a:r>
              <a:rPr lang="en-IN" b="0" i="0" dirty="0">
                <a:solidFill>
                  <a:srgbClr val="FFC000"/>
                </a:solidFill>
                <a:effectLst/>
              </a:rPr>
              <a:t>Adam</a:t>
            </a:r>
          </a:p>
          <a:p>
            <a:pPr marL="2246313" indent="-342900">
              <a:buFont typeface="Arial" panose="020B0604020202020204" pitchFamily="34" charset="0"/>
              <a:buChar char="•"/>
            </a:pP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2246313" indent="-342900">
              <a:buFont typeface="Arial" panose="020B0604020202020204" pitchFamily="34" charset="0"/>
              <a:buChar char="•"/>
            </a:pPr>
            <a:endParaRPr lang="en-IN" b="0" i="0" dirty="0">
              <a:solidFill>
                <a:srgbClr val="FFC000"/>
              </a:solidFill>
              <a:effectLst/>
            </a:endParaRPr>
          </a:p>
          <a:p>
            <a:pPr marL="173038" indent="0">
              <a:buNone/>
            </a:pPr>
            <a:endParaRPr lang="en-US" dirty="0">
              <a:solidFill>
                <a:schemeClr val="bg1"/>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sp>
        <p:nvSpPr>
          <p:cNvPr id="8" name="TextBox 7">
            <a:extLst>
              <a:ext uri="{FF2B5EF4-FFF2-40B4-BE49-F238E27FC236}">
                <a16:creationId xmlns:a16="http://schemas.microsoft.com/office/drawing/2014/main" id="{BE3EB7B6-EA12-47B1-B277-F0B6A1C36C37}"/>
              </a:ext>
            </a:extLst>
          </p:cNvPr>
          <p:cNvSpPr txBox="1"/>
          <p:nvPr/>
        </p:nvSpPr>
        <p:spPr>
          <a:xfrm>
            <a:off x="6414880" y="3429000"/>
            <a:ext cx="5777120"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515938" indent="-342900" algn="just">
              <a:buFont typeface="Wingdings" panose="05000000000000000000" pitchFamily="2" charset="2"/>
              <a:buChar char="Ø"/>
            </a:pPr>
            <a:r>
              <a:rPr lang="en-US" dirty="0">
                <a:solidFill>
                  <a:schemeClr val="bg1"/>
                </a:solidFill>
              </a:rPr>
              <a:t>Optimizers are algorithms or methods used to change the attributes of your neural network such as weights and learning rate in order to reduce the losses.</a:t>
            </a:r>
          </a:p>
          <a:p>
            <a:pPr marL="515938" indent="-342900" algn="just">
              <a:buFont typeface="Wingdings" panose="05000000000000000000" pitchFamily="2" charset="2"/>
              <a:buChar char="Ø"/>
            </a:pPr>
            <a:r>
              <a:rPr lang="en-US" dirty="0">
                <a:solidFill>
                  <a:schemeClr val="bg1"/>
                </a:solidFill>
              </a:rPr>
              <a:t>Responsible for reducing the losses and to provide the most accurate results possible.</a:t>
            </a:r>
          </a:p>
        </p:txBody>
      </p:sp>
    </p:spTree>
    <p:extLst>
      <p:ext uri="{BB962C8B-B14F-4D97-AF65-F5344CB8AC3E}">
        <p14:creationId xmlns:p14="http://schemas.microsoft.com/office/powerpoint/2010/main" val="215864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pic>
        <p:nvPicPr>
          <p:cNvPr id="1026" name="Picture 2" descr="Training A Neural Network - Backpropagation - Edureka">
            <a:extLst>
              <a:ext uri="{FF2B5EF4-FFF2-40B4-BE49-F238E27FC236}">
                <a16:creationId xmlns:a16="http://schemas.microsoft.com/office/drawing/2014/main" id="{C6BD3A19-ACA8-47B9-B3CD-37581154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16" y="2478010"/>
            <a:ext cx="5155097" cy="25014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587E2D-ADD1-425B-BB43-A85886181E07}"/>
              </a:ext>
            </a:extLst>
          </p:cNvPr>
          <p:cNvSpPr txBox="1"/>
          <p:nvPr/>
        </p:nvSpPr>
        <p:spPr>
          <a:xfrm>
            <a:off x="5448134" y="2394180"/>
            <a:ext cx="6657728" cy="2585323"/>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FFC000"/>
                </a:solidFill>
                <a:effectLst/>
              </a:rPr>
              <a:t>Calculate the error</a:t>
            </a:r>
            <a:r>
              <a:rPr lang="en-US" b="0" i="0" dirty="0">
                <a:solidFill>
                  <a:srgbClr val="FFC000"/>
                </a:solidFill>
                <a:effectLst/>
              </a:rPr>
              <a:t> </a:t>
            </a:r>
            <a:r>
              <a:rPr lang="en-US" b="0" i="0" dirty="0">
                <a:solidFill>
                  <a:schemeClr val="bg1"/>
                </a:solidFill>
                <a:effectLst/>
              </a:rPr>
              <a:t>– How far is your model output from the actual output.</a:t>
            </a:r>
          </a:p>
          <a:p>
            <a:pPr marL="285750" indent="-285750" algn="just">
              <a:buFont typeface="Arial" panose="020B0604020202020204" pitchFamily="34" charset="0"/>
              <a:buChar char="•"/>
            </a:pPr>
            <a:r>
              <a:rPr lang="en-US" b="1" i="0" dirty="0">
                <a:solidFill>
                  <a:srgbClr val="FFC000"/>
                </a:solidFill>
                <a:effectLst/>
              </a:rPr>
              <a:t>Minimum Error</a:t>
            </a:r>
            <a:r>
              <a:rPr lang="en-US" b="0" i="0" dirty="0">
                <a:solidFill>
                  <a:srgbClr val="FFC000"/>
                </a:solidFill>
                <a:effectLst/>
              </a:rPr>
              <a:t> </a:t>
            </a:r>
            <a:r>
              <a:rPr lang="en-US" b="0" i="0" dirty="0">
                <a:solidFill>
                  <a:schemeClr val="bg1"/>
                </a:solidFill>
                <a:effectLst/>
              </a:rPr>
              <a:t>– Check whether the error is minimized or not. </a:t>
            </a:r>
          </a:p>
          <a:p>
            <a:pPr marL="285750" indent="-285750" algn="just">
              <a:buFont typeface="Arial" panose="020B0604020202020204" pitchFamily="34" charset="0"/>
              <a:buChar char="•"/>
            </a:pPr>
            <a:r>
              <a:rPr lang="en-US" b="1" i="0" dirty="0">
                <a:solidFill>
                  <a:srgbClr val="FFC000"/>
                </a:solidFill>
                <a:effectLst/>
              </a:rPr>
              <a:t>Update the parameters</a:t>
            </a:r>
            <a:r>
              <a:rPr lang="en-US" b="0" i="0" dirty="0">
                <a:solidFill>
                  <a:srgbClr val="FFC000"/>
                </a:solidFill>
                <a:effectLst/>
              </a:rPr>
              <a:t> </a:t>
            </a:r>
            <a:r>
              <a:rPr lang="en-US" b="0" i="0" dirty="0">
                <a:solidFill>
                  <a:schemeClr val="bg1"/>
                </a:solidFill>
                <a:effectLst/>
              </a:rPr>
              <a:t>– If the error is huge then, update the parameters (weights and biases). After that again check the error. Repeat the process until the error becomes minimum.</a:t>
            </a:r>
          </a:p>
          <a:p>
            <a:pPr marL="285750" indent="-285750" algn="just">
              <a:buFont typeface="Arial" panose="020B0604020202020204" pitchFamily="34" charset="0"/>
              <a:buChar char="•"/>
            </a:pPr>
            <a:r>
              <a:rPr lang="en-US" b="1" i="0" dirty="0">
                <a:solidFill>
                  <a:srgbClr val="FFC000"/>
                </a:solidFill>
                <a:effectLst/>
              </a:rPr>
              <a:t>Model is ready to make a prediction</a:t>
            </a:r>
            <a:r>
              <a:rPr lang="en-US" b="0" i="0" dirty="0">
                <a:solidFill>
                  <a:srgbClr val="FFC000"/>
                </a:solidFill>
                <a:effectLst/>
              </a:rPr>
              <a:t> </a:t>
            </a:r>
            <a:r>
              <a:rPr lang="en-US" b="0" i="0" dirty="0">
                <a:solidFill>
                  <a:schemeClr val="bg1"/>
                </a:solidFill>
                <a:effectLst/>
              </a:rPr>
              <a:t>– Once the error becomes minimum, you can feed some inputs to your model and it will produce the output.</a:t>
            </a:r>
          </a:p>
        </p:txBody>
      </p:sp>
    </p:spTree>
    <p:extLst>
      <p:ext uri="{BB962C8B-B14F-4D97-AF65-F5344CB8AC3E}">
        <p14:creationId xmlns:p14="http://schemas.microsoft.com/office/powerpoint/2010/main" val="277577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dirty="0">
                <a:solidFill>
                  <a:schemeClr val="bg1"/>
                </a:solidFill>
              </a:rPr>
              <a:t>Back Propagation</a:t>
            </a:r>
            <a:endParaRPr lang="en-US" b="1" dirty="0">
              <a:solidFill>
                <a:srgbClr val="FF0000"/>
              </a:solidFill>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Dr.Sikha, Amrita Vishwa VidhyaPeetham</a:t>
            </a:r>
          </a:p>
        </p:txBody>
      </p:sp>
      <p:pic>
        <p:nvPicPr>
          <p:cNvPr id="3" name="Picture 2">
            <a:extLst>
              <a:ext uri="{FF2B5EF4-FFF2-40B4-BE49-F238E27FC236}">
                <a16:creationId xmlns:a16="http://schemas.microsoft.com/office/drawing/2014/main" id="{51201929-2DF9-4095-963C-BB1A88E625FF}"/>
              </a:ext>
            </a:extLst>
          </p:cNvPr>
          <p:cNvPicPr>
            <a:picLocks noChangeAspect="1"/>
          </p:cNvPicPr>
          <p:nvPr/>
        </p:nvPicPr>
        <p:blipFill rotWithShape="1">
          <a:blip r:embed="rId2"/>
          <a:srcRect t="4243"/>
          <a:stretch/>
        </p:blipFill>
        <p:spPr>
          <a:xfrm>
            <a:off x="1828179" y="1808921"/>
            <a:ext cx="5298178" cy="1699592"/>
          </a:xfrm>
          <a:prstGeom prst="rect">
            <a:avLst/>
          </a:prstGeom>
        </p:spPr>
      </p:pic>
      <p:pic>
        <p:nvPicPr>
          <p:cNvPr id="6" name="Picture 5">
            <a:extLst>
              <a:ext uri="{FF2B5EF4-FFF2-40B4-BE49-F238E27FC236}">
                <a16:creationId xmlns:a16="http://schemas.microsoft.com/office/drawing/2014/main" id="{DF4A3D79-FEF6-495E-8710-ECBF40849B50}"/>
              </a:ext>
            </a:extLst>
          </p:cNvPr>
          <p:cNvPicPr>
            <a:picLocks noChangeAspect="1"/>
          </p:cNvPicPr>
          <p:nvPr/>
        </p:nvPicPr>
        <p:blipFill>
          <a:blip r:embed="rId3"/>
          <a:stretch>
            <a:fillRect/>
          </a:stretch>
        </p:blipFill>
        <p:spPr>
          <a:xfrm>
            <a:off x="958298" y="3857921"/>
            <a:ext cx="11010900" cy="2371725"/>
          </a:xfrm>
          <a:prstGeom prst="rect">
            <a:avLst/>
          </a:prstGeom>
        </p:spPr>
      </p:pic>
    </p:spTree>
    <p:extLst>
      <p:ext uri="{BB962C8B-B14F-4D97-AF65-F5344CB8AC3E}">
        <p14:creationId xmlns:p14="http://schemas.microsoft.com/office/powerpoint/2010/main" val="247105730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3E0A0FED95EC48A2FCD91A571F834C" ma:contentTypeVersion="0" ma:contentTypeDescription="Create a new document." ma:contentTypeScope="" ma:versionID="68c030eec465d38d7bef3a4e149e723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DD9C1E-6B0A-495E-B09F-E2A71D4893E9}"/>
</file>

<file path=customXml/itemProps2.xml><?xml version="1.0" encoding="utf-8"?>
<ds:datastoreItem xmlns:ds="http://schemas.openxmlformats.org/officeDocument/2006/customXml" ds:itemID="{A444A1A0-9DFF-4435-846D-9EE9E3CE3480}"/>
</file>

<file path=customXml/itemProps3.xml><?xml version="1.0" encoding="utf-8"?>
<ds:datastoreItem xmlns:ds="http://schemas.openxmlformats.org/officeDocument/2006/customXml" ds:itemID="{D686DDF8-F8C0-4C66-B5F9-F26C0969E438}"/>
</file>

<file path=docProps/app.xml><?xml version="1.0" encoding="utf-8"?>
<Properties xmlns="http://schemas.openxmlformats.org/officeDocument/2006/extended-properties" xmlns:vt="http://schemas.openxmlformats.org/officeDocument/2006/docPropsVTypes">
  <Template>Retrospect</Template>
  <TotalTime>17076</TotalTime>
  <Words>1632</Words>
  <Application>Microsoft Office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charter</vt:lpstr>
      <vt:lpstr>Segoe UI</vt:lpstr>
      <vt:lpstr>Wingdings</vt:lpstr>
      <vt:lpstr>Retrospect</vt:lpstr>
      <vt:lpstr>19CSE456- NEURAL NETWORKS &amp; DEEP LEARNING</vt:lpstr>
      <vt:lpstr>Types of Neural Networks</vt:lpstr>
      <vt:lpstr>Multilayer Perceptron</vt:lpstr>
      <vt:lpstr>Multilayer Perceptron-Training</vt:lpstr>
      <vt:lpstr>Back Propagation</vt:lpstr>
      <vt:lpstr>Back Propagation</vt:lpstr>
      <vt:lpstr>Back Propagation</vt:lpstr>
      <vt:lpstr>Back Propagation</vt:lpstr>
      <vt:lpstr>Back Propagation</vt:lpstr>
      <vt:lpstr>Back Propagation</vt:lpstr>
      <vt:lpstr>Back Propagation</vt:lpstr>
      <vt:lpstr>Poll</vt:lpstr>
      <vt:lpstr>PowerPoint Presentation</vt:lpstr>
      <vt:lpstr>PowerPoint Presentation</vt:lpstr>
      <vt:lpstr>Back Propagation - Example</vt:lpstr>
      <vt:lpstr>Back Propagation - Example Step 1: Forward Propagation</vt:lpstr>
      <vt:lpstr>Back Propagation - Example Step 1: Forward Propagation</vt:lpstr>
      <vt:lpstr>Back Propagation - Error</vt:lpstr>
      <vt:lpstr>Step2: Backward Propagation</vt:lpstr>
      <vt:lpstr>Step2: Backward Propagation</vt:lpstr>
      <vt:lpstr>Step3: Update Weight</vt:lpstr>
      <vt:lpstr>PowerPoint Presentation</vt:lpstr>
      <vt:lpstr>Optimizers</vt:lpstr>
      <vt:lpstr>PowerPoint Presentation</vt:lpstr>
      <vt:lpstr>Optimizers</vt:lpstr>
      <vt:lpstr>Optimizers</vt:lpstr>
      <vt:lpstr>Optimizers</vt:lpstr>
      <vt:lpstr>PowerPoint Presentation</vt:lpstr>
      <vt:lpstr>Optimizers</vt:lpstr>
      <vt:lpstr>PowerPoint Presentation</vt:lpstr>
      <vt:lpstr>PowerPoint Presentation</vt:lpstr>
      <vt:lpstr>Optimizers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Sikha O K</cp:lastModifiedBy>
  <cp:revision>388</cp:revision>
  <dcterms:created xsi:type="dcterms:W3CDTF">2021-06-06T16:18:59Z</dcterms:created>
  <dcterms:modified xsi:type="dcterms:W3CDTF">2022-01-24T07:55:40Z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0x010100B73E0A0FED95EC48A2FCD91A571F834C</vt:lpwstr>
  </property>
</Properties>
</file>